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63" r:id="rId2"/>
    <p:sldId id="400" r:id="rId3"/>
    <p:sldId id="367" r:id="rId4"/>
    <p:sldId id="405" r:id="rId5"/>
    <p:sldId id="406" r:id="rId6"/>
    <p:sldId id="407" r:id="rId7"/>
    <p:sldId id="408" r:id="rId8"/>
    <p:sldId id="409" r:id="rId9"/>
    <p:sldId id="410" r:id="rId10"/>
    <p:sldId id="411" r:id="rId11"/>
    <p:sldId id="412" r:id="rId12"/>
    <p:sldId id="439" r:id="rId13"/>
    <p:sldId id="440" r:id="rId14"/>
    <p:sldId id="413" r:id="rId15"/>
    <p:sldId id="414" r:id="rId16"/>
    <p:sldId id="415" r:id="rId17"/>
    <p:sldId id="416" r:id="rId18"/>
    <p:sldId id="417" r:id="rId19"/>
    <p:sldId id="418" r:id="rId20"/>
    <p:sldId id="419" r:id="rId21"/>
    <p:sldId id="364" r:id="rId2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24" autoAdjust="0"/>
  </p:normalViewPr>
  <p:slideViewPr>
    <p:cSldViewPr>
      <p:cViewPr>
        <p:scale>
          <a:sx n="76" d="100"/>
          <a:sy n="76" d="100"/>
        </p:scale>
        <p:origin x="-1122" y="24"/>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notesViewPr>
    <p:cSldViewPr>
      <p:cViewPr>
        <p:scale>
          <a:sx n="110" d="100"/>
          <a:sy n="110" d="100"/>
        </p:scale>
        <p:origin x="-1668" y="1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F9A3B-0B19-448E-9832-314A47BC8C06}"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pl-PL"/>
        </a:p>
      </dgm:t>
    </dgm:pt>
    <dgm:pt modelId="{1BFAEC63-8CCE-47A2-95CA-1028989BC171}">
      <dgm:prSet phldrT="[Tekst]" custT="1"/>
      <dgm:spPr/>
      <dgm:t>
        <a:bodyPr/>
        <a:lstStyle/>
        <a:p>
          <a:r>
            <a:rPr lang="pl-PL" sz="1400" dirty="0"/>
            <a:t>Gminna Rada Polityki Społecznej</a:t>
          </a:r>
        </a:p>
      </dgm:t>
    </dgm:pt>
    <dgm:pt modelId="{3BA0AB2C-D49B-40E3-BEFF-9744F6898E0D}" type="parTrans" cxnId="{1E05026E-4FFD-4355-861F-C82DDDDC8B41}">
      <dgm:prSet/>
      <dgm:spPr/>
      <dgm:t>
        <a:bodyPr/>
        <a:lstStyle/>
        <a:p>
          <a:endParaRPr lang="pl-PL"/>
        </a:p>
      </dgm:t>
    </dgm:pt>
    <dgm:pt modelId="{A09BE1AD-F1D4-477F-A108-28AAD34AAF9E}" type="sibTrans" cxnId="{1E05026E-4FFD-4355-861F-C82DDDDC8B41}">
      <dgm:prSet/>
      <dgm:spPr/>
      <dgm:t>
        <a:bodyPr/>
        <a:lstStyle/>
        <a:p>
          <a:endParaRPr lang="pl-PL"/>
        </a:p>
      </dgm:t>
    </dgm:pt>
    <dgm:pt modelId="{9BFCBBE3-7467-407E-B623-7D6FE60D5B3D}">
      <dgm:prSet phldrT="[Tekst]" custT="1"/>
      <dgm:spPr/>
      <dgm:t>
        <a:bodyPr/>
        <a:lstStyle/>
        <a:p>
          <a:r>
            <a:rPr lang="pl-PL" sz="1400" dirty="0"/>
            <a:t>Zespół </a:t>
          </a:r>
          <a:r>
            <a:rPr lang="pl-PL" sz="1400" dirty="0" smtClean="0"/>
            <a:t>ds. edukacji</a:t>
          </a:r>
          <a:endParaRPr lang="pl-PL" sz="1400" dirty="0"/>
        </a:p>
      </dgm:t>
    </dgm:pt>
    <dgm:pt modelId="{4EFA15C2-B155-42C4-B159-10B32A001951}" type="parTrans" cxnId="{7D888DFA-4296-4073-9978-5649AB3D48F6}">
      <dgm:prSet/>
      <dgm:spPr/>
      <dgm:t>
        <a:bodyPr/>
        <a:lstStyle/>
        <a:p>
          <a:endParaRPr lang="pl-PL"/>
        </a:p>
      </dgm:t>
    </dgm:pt>
    <dgm:pt modelId="{7F4ECA42-E160-4F38-8D7B-9D376ECDA938}" type="sibTrans" cxnId="{7D888DFA-4296-4073-9978-5649AB3D48F6}">
      <dgm:prSet/>
      <dgm:spPr/>
      <dgm:t>
        <a:bodyPr/>
        <a:lstStyle/>
        <a:p>
          <a:endParaRPr lang="pl-PL"/>
        </a:p>
      </dgm:t>
    </dgm:pt>
    <dgm:pt modelId="{02DD19B3-1768-44B1-B5C7-92180AAE0649}">
      <dgm:prSet phldrT="[Tekst]" custT="1"/>
      <dgm:spPr/>
      <dgm:t>
        <a:bodyPr/>
        <a:lstStyle/>
        <a:p>
          <a:r>
            <a:rPr lang="pl-PL" sz="1200" dirty="0"/>
            <a:t>Zespół ds. zatrudnienia i przedsiębiorczości</a:t>
          </a:r>
        </a:p>
      </dgm:t>
    </dgm:pt>
    <dgm:pt modelId="{5980C706-7771-4C60-ACA6-61EEBEC7A1EE}" type="parTrans" cxnId="{2BA50430-3E16-4406-B0A5-E484A4FFFADE}">
      <dgm:prSet/>
      <dgm:spPr/>
      <dgm:t>
        <a:bodyPr/>
        <a:lstStyle/>
        <a:p>
          <a:endParaRPr lang="pl-PL"/>
        </a:p>
      </dgm:t>
    </dgm:pt>
    <dgm:pt modelId="{4829FB44-08DF-4559-9CD2-8B7FF4A35873}" type="sibTrans" cxnId="{2BA50430-3E16-4406-B0A5-E484A4FFFADE}">
      <dgm:prSet/>
      <dgm:spPr/>
      <dgm:t>
        <a:bodyPr/>
        <a:lstStyle/>
        <a:p>
          <a:endParaRPr lang="pl-PL"/>
        </a:p>
      </dgm:t>
    </dgm:pt>
    <dgm:pt modelId="{CBE5E5CB-34A2-4C55-9876-84E0468CB379}">
      <dgm:prSet phldrT="[Tekst]" custT="1"/>
      <dgm:spPr/>
      <dgm:t>
        <a:bodyPr/>
        <a:lstStyle/>
        <a:p>
          <a:r>
            <a:rPr lang="pl-PL" sz="1400" dirty="0"/>
            <a:t>Zespół ds. wykluczenia społecznego</a:t>
          </a:r>
        </a:p>
      </dgm:t>
    </dgm:pt>
    <dgm:pt modelId="{AD906966-41FC-476D-AF13-12BA9E61D2DB}" type="parTrans" cxnId="{AC339549-47FC-4076-8B36-0519CBFA8B67}">
      <dgm:prSet/>
      <dgm:spPr/>
      <dgm:t>
        <a:bodyPr/>
        <a:lstStyle/>
        <a:p>
          <a:endParaRPr lang="pl-PL"/>
        </a:p>
      </dgm:t>
    </dgm:pt>
    <dgm:pt modelId="{B46BE81D-5F4C-413F-8CA4-64905C9E5EDA}" type="sibTrans" cxnId="{AC339549-47FC-4076-8B36-0519CBFA8B67}">
      <dgm:prSet/>
      <dgm:spPr/>
      <dgm:t>
        <a:bodyPr/>
        <a:lstStyle/>
        <a:p>
          <a:endParaRPr lang="pl-PL"/>
        </a:p>
      </dgm:t>
    </dgm:pt>
    <dgm:pt modelId="{8FC04DFA-969F-4248-9480-EAC645D44C2E}">
      <dgm:prSet phldrT="[Tekst]" custT="1"/>
      <dgm:spPr/>
      <dgm:t>
        <a:bodyPr/>
        <a:lstStyle/>
        <a:p>
          <a:r>
            <a:rPr lang="pl-PL" sz="1400" dirty="0"/>
            <a:t>Zespół ds. społeczeństwa obywatelskiego</a:t>
          </a:r>
        </a:p>
      </dgm:t>
    </dgm:pt>
    <dgm:pt modelId="{C736FA3A-2FC5-4208-B333-0955990104BD}" type="parTrans" cxnId="{2AFC18C1-A2A3-4EF7-9218-FFA93A8D93C3}">
      <dgm:prSet/>
      <dgm:spPr/>
      <dgm:t>
        <a:bodyPr/>
        <a:lstStyle/>
        <a:p>
          <a:endParaRPr lang="pl-PL"/>
        </a:p>
      </dgm:t>
    </dgm:pt>
    <dgm:pt modelId="{77464DDD-9643-44EE-8511-2ECC1F46A743}" type="sibTrans" cxnId="{2AFC18C1-A2A3-4EF7-9218-FFA93A8D93C3}">
      <dgm:prSet/>
      <dgm:spPr/>
      <dgm:t>
        <a:bodyPr/>
        <a:lstStyle/>
        <a:p>
          <a:endParaRPr lang="pl-PL"/>
        </a:p>
      </dgm:t>
    </dgm:pt>
    <dgm:pt modelId="{A6665D80-2331-4597-A5A9-7738D74D6873}">
      <dgm:prSet phldrT="[Tekst]" custT="1"/>
      <dgm:spPr/>
      <dgm:t>
        <a:bodyPr/>
        <a:lstStyle/>
        <a:p>
          <a:r>
            <a:rPr lang="pl-PL" sz="1400" dirty="0"/>
            <a:t>Zespół ds. Zdrowia i bezpieczeństwa</a:t>
          </a:r>
        </a:p>
      </dgm:t>
    </dgm:pt>
    <dgm:pt modelId="{9BFEE5C1-6E31-4476-95F6-9C85097069FB}" type="parTrans" cxnId="{9F8EC680-BC1B-48E3-80C7-46D6BB4FBB4A}">
      <dgm:prSet/>
      <dgm:spPr/>
      <dgm:t>
        <a:bodyPr/>
        <a:lstStyle/>
        <a:p>
          <a:endParaRPr lang="pl-PL"/>
        </a:p>
      </dgm:t>
    </dgm:pt>
    <dgm:pt modelId="{DC39DCB3-28AF-4CAF-B273-C938091E83A8}" type="sibTrans" cxnId="{9F8EC680-BC1B-48E3-80C7-46D6BB4FBB4A}">
      <dgm:prSet/>
      <dgm:spPr/>
      <dgm:t>
        <a:bodyPr/>
        <a:lstStyle/>
        <a:p>
          <a:endParaRPr lang="pl-PL"/>
        </a:p>
      </dgm:t>
    </dgm:pt>
    <dgm:pt modelId="{D2803718-2923-490C-B3CA-14C97A76F30E}">
      <dgm:prSet phldrT="[Tekst]" custT="1"/>
      <dgm:spPr/>
      <dgm:t>
        <a:bodyPr/>
        <a:lstStyle/>
        <a:p>
          <a:r>
            <a:rPr lang="pl-PL" sz="1400" dirty="0"/>
            <a:t>Zespół ds. kultury i sportu</a:t>
          </a:r>
        </a:p>
      </dgm:t>
    </dgm:pt>
    <dgm:pt modelId="{A36913FB-0D18-434C-B34B-8F6A9F6C52BF}" type="parTrans" cxnId="{82E29FA7-1132-431A-8C82-A60608D46F84}">
      <dgm:prSet/>
      <dgm:spPr/>
      <dgm:t>
        <a:bodyPr/>
        <a:lstStyle/>
        <a:p>
          <a:endParaRPr lang="pl-PL"/>
        </a:p>
      </dgm:t>
    </dgm:pt>
    <dgm:pt modelId="{1D552AB2-583C-4DB4-8F8B-3935D346C7B6}" type="sibTrans" cxnId="{82E29FA7-1132-431A-8C82-A60608D46F84}">
      <dgm:prSet/>
      <dgm:spPr/>
      <dgm:t>
        <a:bodyPr/>
        <a:lstStyle/>
        <a:p>
          <a:endParaRPr lang="pl-PL"/>
        </a:p>
      </dgm:t>
    </dgm:pt>
    <dgm:pt modelId="{9A4924C6-3BF4-4C18-AE67-341A4DB8B8BB}" type="pres">
      <dgm:prSet presAssocID="{846F9A3B-0B19-448E-9832-314A47BC8C06}" presName="cycle" presStyleCnt="0">
        <dgm:presLayoutVars>
          <dgm:chMax val="1"/>
          <dgm:dir/>
          <dgm:animLvl val="ctr"/>
          <dgm:resizeHandles val="exact"/>
        </dgm:presLayoutVars>
      </dgm:prSet>
      <dgm:spPr/>
      <dgm:t>
        <a:bodyPr/>
        <a:lstStyle/>
        <a:p>
          <a:endParaRPr lang="pl-PL"/>
        </a:p>
      </dgm:t>
    </dgm:pt>
    <dgm:pt modelId="{EE11849D-9C12-489D-AAB4-AD6CC171559D}" type="pres">
      <dgm:prSet presAssocID="{1BFAEC63-8CCE-47A2-95CA-1028989BC171}" presName="centerShape" presStyleLbl="node0" presStyleIdx="0" presStyleCnt="1"/>
      <dgm:spPr/>
      <dgm:t>
        <a:bodyPr/>
        <a:lstStyle/>
        <a:p>
          <a:endParaRPr lang="pl-PL"/>
        </a:p>
      </dgm:t>
    </dgm:pt>
    <dgm:pt modelId="{3848BF0F-28C0-4BC0-B5AA-9FDB5FA9A287}" type="pres">
      <dgm:prSet presAssocID="{4EFA15C2-B155-42C4-B159-10B32A001951}" presName="Name9" presStyleLbl="parChTrans1D2" presStyleIdx="0" presStyleCnt="6"/>
      <dgm:spPr/>
      <dgm:t>
        <a:bodyPr/>
        <a:lstStyle/>
        <a:p>
          <a:endParaRPr lang="pl-PL"/>
        </a:p>
      </dgm:t>
    </dgm:pt>
    <dgm:pt modelId="{07AF2A30-20EA-40D8-B413-FB19170CC934}" type="pres">
      <dgm:prSet presAssocID="{4EFA15C2-B155-42C4-B159-10B32A001951}" presName="connTx" presStyleLbl="parChTrans1D2" presStyleIdx="0" presStyleCnt="6"/>
      <dgm:spPr/>
      <dgm:t>
        <a:bodyPr/>
        <a:lstStyle/>
        <a:p>
          <a:endParaRPr lang="pl-PL"/>
        </a:p>
      </dgm:t>
    </dgm:pt>
    <dgm:pt modelId="{1F4861FE-54B5-4550-9BF3-53CC491E8873}" type="pres">
      <dgm:prSet presAssocID="{9BFCBBE3-7467-407E-B623-7D6FE60D5B3D}" presName="node" presStyleLbl="node1" presStyleIdx="0" presStyleCnt="6">
        <dgm:presLayoutVars>
          <dgm:bulletEnabled val="1"/>
        </dgm:presLayoutVars>
      </dgm:prSet>
      <dgm:spPr/>
      <dgm:t>
        <a:bodyPr/>
        <a:lstStyle/>
        <a:p>
          <a:endParaRPr lang="pl-PL"/>
        </a:p>
      </dgm:t>
    </dgm:pt>
    <dgm:pt modelId="{54BDAE20-7201-4A9B-AB93-8C0CAD829A38}" type="pres">
      <dgm:prSet presAssocID="{5980C706-7771-4C60-ACA6-61EEBEC7A1EE}" presName="Name9" presStyleLbl="parChTrans1D2" presStyleIdx="1" presStyleCnt="6"/>
      <dgm:spPr/>
      <dgm:t>
        <a:bodyPr/>
        <a:lstStyle/>
        <a:p>
          <a:endParaRPr lang="pl-PL"/>
        </a:p>
      </dgm:t>
    </dgm:pt>
    <dgm:pt modelId="{52815B4E-2C84-482A-8ECC-D3499C48E3F9}" type="pres">
      <dgm:prSet presAssocID="{5980C706-7771-4C60-ACA6-61EEBEC7A1EE}" presName="connTx" presStyleLbl="parChTrans1D2" presStyleIdx="1" presStyleCnt="6"/>
      <dgm:spPr/>
      <dgm:t>
        <a:bodyPr/>
        <a:lstStyle/>
        <a:p>
          <a:endParaRPr lang="pl-PL"/>
        </a:p>
      </dgm:t>
    </dgm:pt>
    <dgm:pt modelId="{54E728C4-B68C-430C-A653-141030529ABE}" type="pres">
      <dgm:prSet presAssocID="{02DD19B3-1768-44B1-B5C7-92180AAE0649}" presName="node" presStyleLbl="node1" presStyleIdx="1" presStyleCnt="6" custScaleX="105542">
        <dgm:presLayoutVars>
          <dgm:bulletEnabled val="1"/>
        </dgm:presLayoutVars>
      </dgm:prSet>
      <dgm:spPr/>
      <dgm:t>
        <a:bodyPr/>
        <a:lstStyle/>
        <a:p>
          <a:endParaRPr lang="pl-PL"/>
        </a:p>
      </dgm:t>
    </dgm:pt>
    <dgm:pt modelId="{F99FF725-A6DC-4BEE-919E-1D749E24929C}" type="pres">
      <dgm:prSet presAssocID="{AD906966-41FC-476D-AF13-12BA9E61D2DB}" presName="Name9" presStyleLbl="parChTrans1D2" presStyleIdx="2" presStyleCnt="6"/>
      <dgm:spPr/>
      <dgm:t>
        <a:bodyPr/>
        <a:lstStyle/>
        <a:p>
          <a:endParaRPr lang="pl-PL"/>
        </a:p>
      </dgm:t>
    </dgm:pt>
    <dgm:pt modelId="{76E28E26-9C3D-48C1-9DFD-EEF1DF101D77}" type="pres">
      <dgm:prSet presAssocID="{AD906966-41FC-476D-AF13-12BA9E61D2DB}" presName="connTx" presStyleLbl="parChTrans1D2" presStyleIdx="2" presStyleCnt="6"/>
      <dgm:spPr/>
      <dgm:t>
        <a:bodyPr/>
        <a:lstStyle/>
        <a:p>
          <a:endParaRPr lang="pl-PL"/>
        </a:p>
      </dgm:t>
    </dgm:pt>
    <dgm:pt modelId="{2DDE15CA-DBEF-41E9-992F-0717419209B9}" type="pres">
      <dgm:prSet presAssocID="{CBE5E5CB-34A2-4C55-9876-84E0468CB379}" presName="node" presStyleLbl="node1" presStyleIdx="2" presStyleCnt="6" custScaleX="112842" custScaleY="104246">
        <dgm:presLayoutVars>
          <dgm:bulletEnabled val="1"/>
        </dgm:presLayoutVars>
      </dgm:prSet>
      <dgm:spPr/>
      <dgm:t>
        <a:bodyPr/>
        <a:lstStyle/>
        <a:p>
          <a:endParaRPr lang="pl-PL"/>
        </a:p>
      </dgm:t>
    </dgm:pt>
    <dgm:pt modelId="{E602F715-959F-4013-B356-07327CC521F3}" type="pres">
      <dgm:prSet presAssocID="{C736FA3A-2FC5-4208-B333-0955990104BD}" presName="Name9" presStyleLbl="parChTrans1D2" presStyleIdx="3" presStyleCnt="6"/>
      <dgm:spPr/>
      <dgm:t>
        <a:bodyPr/>
        <a:lstStyle/>
        <a:p>
          <a:endParaRPr lang="pl-PL"/>
        </a:p>
      </dgm:t>
    </dgm:pt>
    <dgm:pt modelId="{054AE59A-CB53-4787-BC34-BA51F3444FAC}" type="pres">
      <dgm:prSet presAssocID="{C736FA3A-2FC5-4208-B333-0955990104BD}" presName="connTx" presStyleLbl="parChTrans1D2" presStyleIdx="3" presStyleCnt="6"/>
      <dgm:spPr/>
      <dgm:t>
        <a:bodyPr/>
        <a:lstStyle/>
        <a:p>
          <a:endParaRPr lang="pl-PL"/>
        </a:p>
      </dgm:t>
    </dgm:pt>
    <dgm:pt modelId="{18670730-AA7C-4B34-9DBD-A3E9159F2F7D}" type="pres">
      <dgm:prSet presAssocID="{8FC04DFA-969F-4248-9480-EAC645D44C2E}" presName="node" presStyleLbl="node1" presStyleIdx="3" presStyleCnt="6">
        <dgm:presLayoutVars>
          <dgm:bulletEnabled val="1"/>
        </dgm:presLayoutVars>
      </dgm:prSet>
      <dgm:spPr/>
      <dgm:t>
        <a:bodyPr/>
        <a:lstStyle/>
        <a:p>
          <a:endParaRPr lang="pl-PL"/>
        </a:p>
      </dgm:t>
    </dgm:pt>
    <dgm:pt modelId="{0FAE989E-C446-461B-8C97-83EF32BBCABA}" type="pres">
      <dgm:prSet presAssocID="{9BFEE5C1-6E31-4476-95F6-9C85097069FB}" presName="Name9" presStyleLbl="parChTrans1D2" presStyleIdx="4" presStyleCnt="6"/>
      <dgm:spPr/>
      <dgm:t>
        <a:bodyPr/>
        <a:lstStyle/>
        <a:p>
          <a:endParaRPr lang="pl-PL"/>
        </a:p>
      </dgm:t>
    </dgm:pt>
    <dgm:pt modelId="{A2F71CA3-F0FD-40B5-9DD2-2D79D8009062}" type="pres">
      <dgm:prSet presAssocID="{9BFEE5C1-6E31-4476-95F6-9C85097069FB}" presName="connTx" presStyleLbl="parChTrans1D2" presStyleIdx="4" presStyleCnt="6"/>
      <dgm:spPr/>
      <dgm:t>
        <a:bodyPr/>
        <a:lstStyle/>
        <a:p>
          <a:endParaRPr lang="pl-PL"/>
        </a:p>
      </dgm:t>
    </dgm:pt>
    <dgm:pt modelId="{437EEA84-06DD-486C-A099-B9A6B681E1D6}" type="pres">
      <dgm:prSet presAssocID="{A6665D80-2331-4597-A5A9-7738D74D6873}" presName="node" presStyleLbl="node1" presStyleIdx="4" presStyleCnt="6">
        <dgm:presLayoutVars>
          <dgm:bulletEnabled val="1"/>
        </dgm:presLayoutVars>
      </dgm:prSet>
      <dgm:spPr/>
      <dgm:t>
        <a:bodyPr/>
        <a:lstStyle/>
        <a:p>
          <a:endParaRPr lang="pl-PL"/>
        </a:p>
      </dgm:t>
    </dgm:pt>
    <dgm:pt modelId="{FBAA907D-6522-4DFC-AE35-14025CA25BA4}" type="pres">
      <dgm:prSet presAssocID="{A36913FB-0D18-434C-B34B-8F6A9F6C52BF}" presName="Name9" presStyleLbl="parChTrans1D2" presStyleIdx="5" presStyleCnt="6"/>
      <dgm:spPr/>
      <dgm:t>
        <a:bodyPr/>
        <a:lstStyle/>
        <a:p>
          <a:endParaRPr lang="pl-PL"/>
        </a:p>
      </dgm:t>
    </dgm:pt>
    <dgm:pt modelId="{AEA27C30-9535-4FC2-899D-C9849B7E1CC7}" type="pres">
      <dgm:prSet presAssocID="{A36913FB-0D18-434C-B34B-8F6A9F6C52BF}" presName="connTx" presStyleLbl="parChTrans1D2" presStyleIdx="5" presStyleCnt="6"/>
      <dgm:spPr/>
      <dgm:t>
        <a:bodyPr/>
        <a:lstStyle/>
        <a:p>
          <a:endParaRPr lang="pl-PL"/>
        </a:p>
      </dgm:t>
    </dgm:pt>
    <dgm:pt modelId="{D109DFF2-430C-4EAC-974A-1F0D5AD46653}" type="pres">
      <dgm:prSet presAssocID="{D2803718-2923-490C-B3CA-14C97A76F30E}" presName="node" presStyleLbl="node1" presStyleIdx="5" presStyleCnt="6" custRadScaleRad="102471" custRadScaleInc="-2563">
        <dgm:presLayoutVars>
          <dgm:bulletEnabled val="1"/>
        </dgm:presLayoutVars>
      </dgm:prSet>
      <dgm:spPr/>
      <dgm:t>
        <a:bodyPr/>
        <a:lstStyle/>
        <a:p>
          <a:endParaRPr lang="pl-PL"/>
        </a:p>
      </dgm:t>
    </dgm:pt>
  </dgm:ptLst>
  <dgm:cxnLst>
    <dgm:cxn modelId="{B164A440-6D91-4C9F-8D9C-11E05C7A764A}" type="presOf" srcId="{AD906966-41FC-476D-AF13-12BA9E61D2DB}" destId="{F99FF725-A6DC-4BEE-919E-1D749E24929C}" srcOrd="0" destOrd="0" presId="urn:microsoft.com/office/officeart/2005/8/layout/radial1"/>
    <dgm:cxn modelId="{4675AC7E-208A-4035-8982-27AF602DC90D}" type="presOf" srcId="{1BFAEC63-8CCE-47A2-95CA-1028989BC171}" destId="{EE11849D-9C12-489D-AAB4-AD6CC171559D}" srcOrd="0" destOrd="0" presId="urn:microsoft.com/office/officeart/2005/8/layout/radial1"/>
    <dgm:cxn modelId="{674AE056-A266-432E-BD23-D2ACC6AE5F7E}" type="presOf" srcId="{AD906966-41FC-476D-AF13-12BA9E61D2DB}" destId="{76E28E26-9C3D-48C1-9DFD-EEF1DF101D77}" srcOrd="1" destOrd="0" presId="urn:microsoft.com/office/officeart/2005/8/layout/radial1"/>
    <dgm:cxn modelId="{4109C70C-2B1C-470D-8F24-FAB91AF2B01F}" type="presOf" srcId="{CBE5E5CB-34A2-4C55-9876-84E0468CB379}" destId="{2DDE15CA-DBEF-41E9-992F-0717419209B9}" srcOrd="0" destOrd="0" presId="urn:microsoft.com/office/officeart/2005/8/layout/radial1"/>
    <dgm:cxn modelId="{2BA50430-3E16-4406-B0A5-E484A4FFFADE}" srcId="{1BFAEC63-8CCE-47A2-95CA-1028989BC171}" destId="{02DD19B3-1768-44B1-B5C7-92180AAE0649}" srcOrd="1" destOrd="0" parTransId="{5980C706-7771-4C60-ACA6-61EEBEC7A1EE}" sibTransId="{4829FB44-08DF-4559-9CD2-8B7FF4A35873}"/>
    <dgm:cxn modelId="{2AFC18C1-A2A3-4EF7-9218-FFA93A8D93C3}" srcId="{1BFAEC63-8CCE-47A2-95CA-1028989BC171}" destId="{8FC04DFA-969F-4248-9480-EAC645D44C2E}" srcOrd="3" destOrd="0" parTransId="{C736FA3A-2FC5-4208-B333-0955990104BD}" sibTransId="{77464DDD-9643-44EE-8511-2ECC1F46A743}"/>
    <dgm:cxn modelId="{F3A1BF57-CA9A-4019-A4BC-33B8B8A2C635}" type="presOf" srcId="{9BFCBBE3-7467-407E-B623-7D6FE60D5B3D}" destId="{1F4861FE-54B5-4550-9BF3-53CC491E8873}" srcOrd="0" destOrd="0" presId="urn:microsoft.com/office/officeart/2005/8/layout/radial1"/>
    <dgm:cxn modelId="{D69CBF97-0F1E-451A-9A20-BD656F26B366}" type="presOf" srcId="{C736FA3A-2FC5-4208-B333-0955990104BD}" destId="{054AE59A-CB53-4787-BC34-BA51F3444FAC}" srcOrd="1" destOrd="0" presId="urn:microsoft.com/office/officeart/2005/8/layout/radial1"/>
    <dgm:cxn modelId="{B3C8A2FA-C7BD-4F33-AEE8-533E35D48C67}" type="presOf" srcId="{8FC04DFA-969F-4248-9480-EAC645D44C2E}" destId="{18670730-AA7C-4B34-9DBD-A3E9159F2F7D}" srcOrd="0" destOrd="0" presId="urn:microsoft.com/office/officeart/2005/8/layout/radial1"/>
    <dgm:cxn modelId="{B77DE3DA-156E-40DC-9C96-D4AEB568BE49}" type="presOf" srcId="{C736FA3A-2FC5-4208-B333-0955990104BD}" destId="{E602F715-959F-4013-B356-07327CC521F3}" srcOrd="0" destOrd="0" presId="urn:microsoft.com/office/officeart/2005/8/layout/radial1"/>
    <dgm:cxn modelId="{F379FC07-125B-4A46-8E23-29F929FBAE77}" type="presOf" srcId="{5980C706-7771-4C60-ACA6-61EEBEC7A1EE}" destId="{52815B4E-2C84-482A-8ECC-D3499C48E3F9}" srcOrd="1" destOrd="0" presId="urn:microsoft.com/office/officeart/2005/8/layout/radial1"/>
    <dgm:cxn modelId="{B0D9F784-C65B-44FE-916B-1E75498E9F42}" type="presOf" srcId="{A36913FB-0D18-434C-B34B-8F6A9F6C52BF}" destId="{AEA27C30-9535-4FC2-899D-C9849B7E1CC7}" srcOrd="1" destOrd="0" presId="urn:microsoft.com/office/officeart/2005/8/layout/radial1"/>
    <dgm:cxn modelId="{82E29FA7-1132-431A-8C82-A60608D46F84}" srcId="{1BFAEC63-8CCE-47A2-95CA-1028989BC171}" destId="{D2803718-2923-490C-B3CA-14C97A76F30E}" srcOrd="5" destOrd="0" parTransId="{A36913FB-0D18-434C-B34B-8F6A9F6C52BF}" sibTransId="{1D552AB2-583C-4DB4-8F8B-3935D346C7B6}"/>
    <dgm:cxn modelId="{03774171-A403-4A32-AE81-6F50979E9912}" type="presOf" srcId="{9BFEE5C1-6E31-4476-95F6-9C85097069FB}" destId="{0FAE989E-C446-461B-8C97-83EF32BBCABA}" srcOrd="0" destOrd="0" presId="urn:microsoft.com/office/officeart/2005/8/layout/radial1"/>
    <dgm:cxn modelId="{4AE6E8C5-C56D-4E0C-B79E-4A46407AC391}" type="presOf" srcId="{A36913FB-0D18-434C-B34B-8F6A9F6C52BF}" destId="{FBAA907D-6522-4DFC-AE35-14025CA25BA4}" srcOrd="0" destOrd="0" presId="urn:microsoft.com/office/officeart/2005/8/layout/radial1"/>
    <dgm:cxn modelId="{1E05026E-4FFD-4355-861F-C82DDDDC8B41}" srcId="{846F9A3B-0B19-448E-9832-314A47BC8C06}" destId="{1BFAEC63-8CCE-47A2-95CA-1028989BC171}" srcOrd="0" destOrd="0" parTransId="{3BA0AB2C-D49B-40E3-BEFF-9744F6898E0D}" sibTransId="{A09BE1AD-F1D4-477F-A108-28AAD34AAF9E}"/>
    <dgm:cxn modelId="{F25470AD-EF41-49B2-A74E-0127E53EFDA5}" type="presOf" srcId="{A6665D80-2331-4597-A5A9-7738D74D6873}" destId="{437EEA84-06DD-486C-A099-B9A6B681E1D6}" srcOrd="0" destOrd="0" presId="urn:microsoft.com/office/officeart/2005/8/layout/radial1"/>
    <dgm:cxn modelId="{DD947C77-E04C-46BF-AA9E-AE47A02B67CE}" type="presOf" srcId="{D2803718-2923-490C-B3CA-14C97A76F30E}" destId="{D109DFF2-430C-4EAC-974A-1F0D5AD46653}" srcOrd="0" destOrd="0" presId="urn:microsoft.com/office/officeart/2005/8/layout/radial1"/>
    <dgm:cxn modelId="{873F281D-FB0F-4977-B9AF-E8A2F674F767}" type="presOf" srcId="{4EFA15C2-B155-42C4-B159-10B32A001951}" destId="{3848BF0F-28C0-4BC0-B5AA-9FDB5FA9A287}" srcOrd="0" destOrd="0" presId="urn:microsoft.com/office/officeart/2005/8/layout/radial1"/>
    <dgm:cxn modelId="{9F8EC680-BC1B-48E3-80C7-46D6BB4FBB4A}" srcId="{1BFAEC63-8CCE-47A2-95CA-1028989BC171}" destId="{A6665D80-2331-4597-A5A9-7738D74D6873}" srcOrd="4" destOrd="0" parTransId="{9BFEE5C1-6E31-4476-95F6-9C85097069FB}" sibTransId="{DC39DCB3-28AF-4CAF-B273-C938091E83A8}"/>
    <dgm:cxn modelId="{3C603A24-A3E5-4216-B2FA-CBEEBE7B859A}" type="presOf" srcId="{5980C706-7771-4C60-ACA6-61EEBEC7A1EE}" destId="{54BDAE20-7201-4A9B-AB93-8C0CAD829A38}" srcOrd="0" destOrd="0" presId="urn:microsoft.com/office/officeart/2005/8/layout/radial1"/>
    <dgm:cxn modelId="{EC3404EB-7EB3-46D9-AC04-C24632DCE6D6}" type="presOf" srcId="{846F9A3B-0B19-448E-9832-314A47BC8C06}" destId="{9A4924C6-3BF4-4C18-AE67-341A4DB8B8BB}" srcOrd="0" destOrd="0" presId="urn:microsoft.com/office/officeart/2005/8/layout/radial1"/>
    <dgm:cxn modelId="{2812F34F-16A5-42F4-A617-B11B58D6F3CF}" type="presOf" srcId="{9BFEE5C1-6E31-4476-95F6-9C85097069FB}" destId="{A2F71CA3-F0FD-40B5-9DD2-2D79D8009062}" srcOrd="1" destOrd="0" presId="urn:microsoft.com/office/officeart/2005/8/layout/radial1"/>
    <dgm:cxn modelId="{7D888DFA-4296-4073-9978-5649AB3D48F6}" srcId="{1BFAEC63-8CCE-47A2-95CA-1028989BC171}" destId="{9BFCBBE3-7467-407E-B623-7D6FE60D5B3D}" srcOrd="0" destOrd="0" parTransId="{4EFA15C2-B155-42C4-B159-10B32A001951}" sibTransId="{7F4ECA42-E160-4F38-8D7B-9D376ECDA938}"/>
    <dgm:cxn modelId="{8F198DFD-AA9C-45C7-8A3F-C75344ED137B}" type="presOf" srcId="{4EFA15C2-B155-42C4-B159-10B32A001951}" destId="{07AF2A30-20EA-40D8-B413-FB19170CC934}" srcOrd="1" destOrd="0" presId="urn:microsoft.com/office/officeart/2005/8/layout/radial1"/>
    <dgm:cxn modelId="{AC339549-47FC-4076-8B36-0519CBFA8B67}" srcId="{1BFAEC63-8CCE-47A2-95CA-1028989BC171}" destId="{CBE5E5CB-34A2-4C55-9876-84E0468CB379}" srcOrd="2" destOrd="0" parTransId="{AD906966-41FC-476D-AF13-12BA9E61D2DB}" sibTransId="{B46BE81D-5F4C-413F-8CA4-64905C9E5EDA}"/>
    <dgm:cxn modelId="{30AE5042-8E17-470C-8614-67491B94FB53}" type="presOf" srcId="{02DD19B3-1768-44B1-B5C7-92180AAE0649}" destId="{54E728C4-B68C-430C-A653-141030529ABE}" srcOrd="0" destOrd="0" presId="urn:microsoft.com/office/officeart/2005/8/layout/radial1"/>
    <dgm:cxn modelId="{FCDFE464-99E2-40C2-BAE8-5E39ECE30C81}" type="presParOf" srcId="{9A4924C6-3BF4-4C18-AE67-341A4DB8B8BB}" destId="{EE11849D-9C12-489D-AAB4-AD6CC171559D}" srcOrd="0" destOrd="0" presId="urn:microsoft.com/office/officeart/2005/8/layout/radial1"/>
    <dgm:cxn modelId="{299D089C-FAC3-44E6-ACD4-DCB1D1593D0C}" type="presParOf" srcId="{9A4924C6-3BF4-4C18-AE67-341A4DB8B8BB}" destId="{3848BF0F-28C0-4BC0-B5AA-9FDB5FA9A287}" srcOrd="1" destOrd="0" presId="urn:microsoft.com/office/officeart/2005/8/layout/radial1"/>
    <dgm:cxn modelId="{D8E228DE-C897-46FC-B555-B2A968891904}" type="presParOf" srcId="{3848BF0F-28C0-4BC0-B5AA-9FDB5FA9A287}" destId="{07AF2A30-20EA-40D8-B413-FB19170CC934}" srcOrd="0" destOrd="0" presId="urn:microsoft.com/office/officeart/2005/8/layout/radial1"/>
    <dgm:cxn modelId="{4DF36834-5C21-4D00-8100-B4855C0168B1}" type="presParOf" srcId="{9A4924C6-3BF4-4C18-AE67-341A4DB8B8BB}" destId="{1F4861FE-54B5-4550-9BF3-53CC491E8873}" srcOrd="2" destOrd="0" presId="urn:microsoft.com/office/officeart/2005/8/layout/radial1"/>
    <dgm:cxn modelId="{F7CBE920-5FEC-4CCE-8427-93BAE332850E}" type="presParOf" srcId="{9A4924C6-3BF4-4C18-AE67-341A4DB8B8BB}" destId="{54BDAE20-7201-4A9B-AB93-8C0CAD829A38}" srcOrd="3" destOrd="0" presId="urn:microsoft.com/office/officeart/2005/8/layout/radial1"/>
    <dgm:cxn modelId="{068002B9-FCDF-409F-9E0A-763B3B606992}" type="presParOf" srcId="{54BDAE20-7201-4A9B-AB93-8C0CAD829A38}" destId="{52815B4E-2C84-482A-8ECC-D3499C48E3F9}" srcOrd="0" destOrd="0" presId="urn:microsoft.com/office/officeart/2005/8/layout/radial1"/>
    <dgm:cxn modelId="{B8C5F5E6-EFDD-42E6-8168-0F506962C7F6}" type="presParOf" srcId="{9A4924C6-3BF4-4C18-AE67-341A4DB8B8BB}" destId="{54E728C4-B68C-430C-A653-141030529ABE}" srcOrd="4" destOrd="0" presId="urn:microsoft.com/office/officeart/2005/8/layout/radial1"/>
    <dgm:cxn modelId="{33C674A4-28D3-4E53-852A-BB44C7F046FB}" type="presParOf" srcId="{9A4924C6-3BF4-4C18-AE67-341A4DB8B8BB}" destId="{F99FF725-A6DC-4BEE-919E-1D749E24929C}" srcOrd="5" destOrd="0" presId="urn:microsoft.com/office/officeart/2005/8/layout/radial1"/>
    <dgm:cxn modelId="{37544F68-F1B6-48B3-A4B1-F93BF92F1328}" type="presParOf" srcId="{F99FF725-A6DC-4BEE-919E-1D749E24929C}" destId="{76E28E26-9C3D-48C1-9DFD-EEF1DF101D77}" srcOrd="0" destOrd="0" presId="urn:microsoft.com/office/officeart/2005/8/layout/radial1"/>
    <dgm:cxn modelId="{0B18CA58-6C2A-4F8E-9A12-F048F5C5F535}" type="presParOf" srcId="{9A4924C6-3BF4-4C18-AE67-341A4DB8B8BB}" destId="{2DDE15CA-DBEF-41E9-992F-0717419209B9}" srcOrd="6" destOrd="0" presId="urn:microsoft.com/office/officeart/2005/8/layout/radial1"/>
    <dgm:cxn modelId="{C3EE1C5B-FCE5-4EB3-B227-958FD438D779}" type="presParOf" srcId="{9A4924C6-3BF4-4C18-AE67-341A4DB8B8BB}" destId="{E602F715-959F-4013-B356-07327CC521F3}" srcOrd="7" destOrd="0" presId="urn:microsoft.com/office/officeart/2005/8/layout/radial1"/>
    <dgm:cxn modelId="{8B9328A7-5B4E-4E7C-8827-F6A9D7438FF6}" type="presParOf" srcId="{E602F715-959F-4013-B356-07327CC521F3}" destId="{054AE59A-CB53-4787-BC34-BA51F3444FAC}" srcOrd="0" destOrd="0" presId="urn:microsoft.com/office/officeart/2005/8/layout/radial1"/>
    <dgm:cxn modelId="{F11D5EAA-BF75-4F2B-ADEB-E11E28915928}" type="presParOf" srcId="{9A4924C6-3BF4-4C18-AE67-341A4DB8B8BB}" destId="{18670730-AA7C-4B34-9DBD-A3E9159F2F7D}" srcOrd="8" destOrd="0" presId="urn:microsoft.com/office/officeart/2005/8/layout/radial1"/>
    <dgm:cxn modelId="{E7F7B29B-0D04-4968-A150-8571EA543651}" type="presParOf" srcId="{9A4924C6-3BF4-4C18-AE67-341A4DB8B8BB}" destId="{0FAE989E-C446-461B-8C97-83EF32BBCABA}" srcOrd="9" destOrd="0" presId="urn:microsoft.com/office/officeart/2005/8/layout/radial1"/>
    <dgm:cxn modelId="{1AB0487B-6C8E-4822-8855-2CF8E1963BE6}" type="presParOf" srcId="{0FAE989E-C446-461B-8C97-83EF32BBCABA}" destId="{A2F71CA3-F0FD-40B5-9DD2-2D79D8009062}" srcOrd="0" destOrd="0" presId="urn:microsoft.com/office/officeart/2005/8/layout/radial1"/>
    <dgm:cxn modelId="{FD95BEB2-BD6C-4B84-B179-C13AD1547AEA}" type="presParOf" srcId="{9A4924C6-3BF4-4C18-AE67-341A4DB8B8BB}" destId="{437EEA84-06DD-486C-A099-B9A6B681E1D6}" srcOrd="10" destOrd="0" presId="urn:microsoft.com/office/officeart/2005/8/layout/radial1"/>
    <dgm:cxn modelId="{9DFA1A1B-442E-42F9-BBC4-AEDEC49D8D77}" type="presParOf" srcId="{9A4924C6-3BF4-4C18-AE67-341A4DB8B8BB}" destId="{FBAA907D-6522-4DFC-AE35-14025CA25BA4}" srcOrd="11" destOrd="0" presId="urn:microsoft.com/office/officeart/2005/8/layout/radial1"/>
    <dgm:cxn modelId="{0641C7F0-8034-4A60-AE7F-AA19E7980B3A}" type="presParOf" srcId="{FBAA907D-6522-4DFC-AE35-14025CA25BA4}" destId="{AEA27C30-9535-4FC2-899D-C9849B7E1CC7}" srcOrd="0" destOrd="0" presId="urn:microsoft.com/office/officeart/2005/8/layout/radial1"/>
    <dgm:cxn modelId="{1FC3CAFD-88E5-418B-9247-CAD89AFDB071}" type="presParOf" srcId="{9A4924C6-3BF4-4C18-AE67-341A4DB8B8BB}" destId="{D109DFF2-430C-4EAC-974A-1F0D5AD46653}" srcOrd="12"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1849D-9C12-489D-AAB4-AD6CC171559D}">
      <dsp:nvSpPr>
        <dsp:cNvPr id="0" name=""/>
        <dsp:cNvSpPr/>
      </dsp:nvSpPr>
      <dsp:spPr>
        <a:xfrm>
          <a:off x="2432175" y="1552210"/>
          <a:ext cx="1180084" cy="11800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Gminna Rada Polityki Społecznej</a:t>
          </a:r>
        </a:p>
      </dsp:txBody>
      <dsp:txXfrm>
        <a:off x="2604994" y="1725029"/>
        <a:ext cx="834446" cy="834446"/>
      </dsp:txXfrm>
    </dsp:sp>
    <dsp:sp modelId="{3848BF0F-28C0-4BC0-B5AA-9FDB5FA9A287}">
      <dsp:nvSpPr>
        <dsp:cNvPr id="0" name=""/>
        <dsp:cNvSpPr/>
      </dsp:nvSpPr>
      <dsp:spPr>
        <a:xfrm rot="16200000">
          <a:off x="2843955" y="1356594"/>
          <a:ext cx="356524" cy="34707"/>
        </a:xfrm>
        <a:custGeom>
          <a:avLst/>
          <a:gdLst/>
          <a:ahLst/>
          <a:cxnLst/>
          <a:rect l="0" t="0" r="0" b="0"/>
          <a:pathLst>
            <a:path>
              <a:moveTo>
                <a:pt x="0" y="17353"/>
              </a:moveTo>
              <a:lnTo>
                <a:pt x="3565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013304" y="1365034"/>
        <a:ext cx="17826" cy="17826"/>
      </dsp:txXfrm>
    </dsp:sp>
    <dsp:sp modelId="{1F4861FE-54B5-4550-9BF3-53CC491E8873}">
      <dsp:nvSpPr>
        <dsp:cNvPr id="0" name=""/>
        <dsp:cNvSpPr/>
      </dsp:nvSpPr>
      <dsp:spPr>
        <a:xfrm>
          <a:off x="2432175" y="15600"/>
          <a:ext cx="1180084" cy="11800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Zespół </a:t>
          </a:r>
          <a:r>
            <a:rPr lang="pl-PL" sz="1400" kern="1200" dirty="0" smtClean="0"/>
            <a:t>ds. edukacji</a:t>
          </a:r>
          <a:endParaRPr lang="pl-PL" sz="1400" kern="1200" dirty="0"/>
        </a:p>
      </dsp:txBody>
      <dsp:txXfrm>
        <a:off x="2604994" y="188419"/>
        <a:ext cx="834446" cy="834446"/>
      </dsp:txXfrm>
    </dsp:sp>
    <dsp:sp modelId="{54BDAE20-7201-4A9B-AB93-8C0CAD829A38}">
      <dsp:nvSpPr>
        <dsp:cNvPr id="0" name=""/>
        <dsp:cNvSpPr/>
      </dsp:nvSpPr>
      <dsp:spPr>
        <a:xfrm rot="19800000">
          <a:off x="3510935" y="1746751"/>
          <a:ext cx="332506" cy="34707"/>
        </a:xfrm>
        <a:custGeom>
          <a:avLst/>
          <a:gdLst/>
          <a:ahLst/>
          <a:cxnLst/>
          <a:rect l="0" t="0" r="0" b="0"/>
          <a:pathLst>
            <a:path>
              <a:moveTo>
                <a:pt x="0" y="17353"/>
              </a:moveTo>
              <a:lnTo>
                <a:pt x="332506"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668876" y="1755791"/>
        <a:ext cx="16625" cy="16625"/>
      </dsp:txXfrm>
    </dsp:sp>
    <dsp:sp modelId="{54E728C4-B68C-430C-A653-141030529ABE}">
      <dsp:nvSpPr>
        <dsp:cNvPr id="0" name=""/>
        <dsp:cNvSpPr/>
      </dsp:nvSpPr>
      <dsp:spPr>
        <a:xfrm>
          <a:off x="3730218" y="783905"/>
          <a:ext cx="1245484" cy="11800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a:t>Zespół ds. zatrudnienia i przedsiębiorczości</a:t>
          </a:r>
        </a:p>
      </dsp:txBody>
      <dsp:txXfrm>
        <a:off x="3912615" y="956724"/>
        <a:ext cx="880690" cy="834446"/>
      </dsp:txXfrm>
    </dsp:sp>
    <dsp:sp modelId="{F99FF725-A6DC-4BEE-919E-1D749E24929C}">
      <dsp:nvSpPr>
        <dsp:cNvPr id="0" name=""/>
        <dsp:cNvSpPr/>
      </dsp:nvSpPr>
      <dsp:spPr>
        <a:xfrm rot="1800000">
          <a:off x="3513475" y="2493569"/>
          <a:ext cx="294598" cy="34707"/>
        </a:xfrm>
        <a:custGeom>
          <a:avLst/>
          <a:gdLst/>
          <a:ahLst/>
          <a:cxnLst/>
          <a:rect l="0" t="0" r="0" b="0"/>
          <a:pathLst>
            <a:path>
              <a:moveTo>
                <a:pt x="0" y="17353"/>
              </a:moveTo>
              <a:lnTo>
                <a:pt x="294598"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653409" y="2503558"/>
        <a:ext cx="14729" cy="14729"/>
      </dsp:txXfrm>
    </dsp:sp>
    <dsp:sp modelId="{2DDE15CA-DBEF-41E9-992F-0717419209B9}">
      <dsp:nvSpPr>
        <dsp:cNvPr id="0" name=""/>
        <dsp:cNvSpPr/>
      </dsp:nvSpPr>
      <dsp:spPr>
        <a:xfrm>
          <a:off x="3687145" y="2295461"/>
          <a:ext cx="1331631" cy="123019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Zespół ds. wykluczenia społecznego</a:t>
          </a:r>
        </a:p>
      </dsp:txBody>
      <dsp:txXfrm>
        <a:off x="3882158" y="2475618"/>
        <a:ext cx="941605" cy="869876"/>
      </dsp:txXfrm>
    </dsp:sp>
    <dsp:sp modelId="{E602F715-959F-4013-B356-07327CC521F3}">
      <dsp:nvSpPr>
        <dsp:cNvPr id="0" name=""/>
        <dsp:cNvSpPr/>
      </dsp:nvSpPr>
      <dsp:spPr>
        <a:xfrm rot="5400000">
          <a:off x="2843955" y="2893203"/>
          <a:ext cx="356524" cy="34707"/>
        </a:xfrm>
        <a:custGeom>
          <a:avLst/>
          <a:gdLst/>
          <a:ahLst/>
          <a:cxnLst/>
          <a:rect l="0" t="0" r="0" b="0"/>
          <a:pathLst>
            <a:path>
              <a:moveTo>
                <a:pt x="0" y="17353"/>
              </a:moveTo>
              <a:lnTo>
                <a:pt x="3565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013304" y="2901644"/>
        <a:ext cx="17826" cy="17826"/>
      </dsp:txXfrm>
    </dsp:sp>
    <dsp:sp modelId="{18670730-AA7C-4B34-9DBD-A3E9159F2F7D}">
      <dsp:nvSpPr>
        <dsp:cNvPr id="0" name=""/>
        <dsp:cNvSpPr/>
      </dsp:nvSpPr>
      <dsp:spPr>
        <a:xfrm>
          <a:off x="2432175" y="3088819"/>
          <a:ext cx="1180084" cy="11800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Zespół ds. społeczeństwa obywatelskiego</a:t>
          </a:r>
        </a:p>
      </dsp:txBody>
      <dsp:txXfrm>
        <a:off x="2604994" y="3261638"/>
        <a:ext cx="834446" cy="834446"/>
      </dsp:txXfrm>
    </dsp:sp>
    <dsp:sp modelId="{0FAE989E-C446-461B-8C97-83EF32BBCABA}">
      <dsp:nvSpPr>
        <dsp:cNvPr id="0" name=""/>
        <dsp:cNvSpPr/>
      </dsp:nvSpPr>
      <dsp:spPr>
        <a:xfrm rot="9000000">
          <a:off x="2178584" y="2509051"/>
          <a:ext cx="356524" cy="34707"/>
        </a:xfrm>
        <a:custGeom>
          <a:avLst/>
          <a:gdLst/>
          <a:ahLst/>
          <a:cxnLst/>
          <a:rect l="0" t="0" r="0" b="0"/>
          <a:pathLst>
            <a:path>
              <a:moveTo>
                <a:pt x="0" y="17353"/>
              </a:moveTo>
              <a:lnTo>
                <a:pt x="35652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0800000">
        <a:off x="2347933" y="2517491"/>
        <a:ext cx="17826" cy="17826"/>
      </dsp:txXfrm>
    </dsp:sp>
    <dsp:sp modelId="{437EEA84-06DD-486C-A099-B9A6B681E1D6}">
      <dsp:nvSpPr>
        <dsp:cNvPr id="0" name=""/>
        <dsp:cNvSpPr/>
      </dsp:nvSpPr>
      <dsp:spPr>
        <a:xfrm>
          <a:off x="1101432" y="2320514"/>
          <a:ext cx="1180084" cy="11800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Zespół ds. Zdrowia i bezpieczeństwa</a:t>
          </a:r>
        </a:p>
      </dsp:txBody>
      <dsp:txXfrm>
        <a:off x="1274251" y="2493333"/>
        <a:ext cx="834446" cy="834446"/>
      </dsp:txXfrm>
    </dsp:sp>
    <dsp:sp modelId="{FBAA907D-6522-4DFC-AE35-14025CA25BA4}">
      <dsp:nvSpPr>
        <dsp:cNvPr id="0" name=""/>
        <dsp:cNvSpPr/>
      </dsp:nvSpPr>
      <dsp:spPr>
        <a:xfrm rot="12553866">
          <a:off x="2137936" y="1740439"/>
          <a:ext cx="394494" cy="34707"/>
        </a:xfrm>
        <a:custGeom>
          <a:avLst/>
          <a:gdLst/>
          <a:ahLst/>
          <a:cxnLst/>
          <a:rect l="0" t="0" r="0" b="0"/>
          <a:pathLst>
            <a:path>
              <a:moveTo>
                <a:pt x="0" y="17353"/>
              </a:moveTo>
              <a:lnTo>
                <a:pt x="394494" y="1735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0800000">
        <a:off x="2325321" y="1747930"/>
        <a:ext cx="19724" cy="19724"/>
      </dsp:txXfrm>
    </dsp:sp>
    <dsp:sp modelId="{D109DFF2-430C-4EAC-974A-1F0D5AD46653}">
      <dsp:nvSpPr>
        <dsp:cNvPr id="0" name=""/>
        <dsp:cNvSpPr/>
      </dsp:nvSpPr>
      <dsp:spPr>
        <a:xfrm>
          <a:off x="1058108" y="783290"/>
          <a:ext cx="1180084" cy="118008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t>Zespół ds. kultury i sportu</a:t>
          </a:r>
        </a:p>
      </dsp:txBody>
      <dsp:txXfrm>
        <a:off x="1230927" y="956109"/>
        <a:ext cx="834446" cy="8344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D9DBB8-2456-46D5-B945-E8B527D5DD31}" type="datetimeFigureOut">
              <a:rPr lang="pl-PL" smtClean="0"/>
              <a:t>2014-10-27</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1A05C-A144-43E0-B734-75AAB4314DCD}" type="slidenum">
              <a:rPr lang="pl-PL" smtClean="0"/>
              <a:t>‹#›</a:t>
            </a:fld>
            <a:endParaRPr lang="pl-PL"/>
          </a:p>
        </p:txBody>
      </p:sp>
    </p:spTree>
    <p:extLst>
      <p:ext uri="{BB962C8B-B14F-4D97-AF65-F5344CB8AC3E}">
        <p14:creationId xmlns:p14="http://schemas.microsoft.com/office/powerpoint/2010/main" val="309621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AA4F7-56BE-4D77-9650-E4FA790B05B6}" type="datetimeFigureOut">
              <a:rPr lang="pl-PL" smtClean="0"/>
              <a:pPr/>
              <a:t>2014-10-27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886CF-6240-4148-98CC-0B16FE204947}" type="slidenum">
              <a:rPr lang="pl-PL" smtClean="0"/>
              <a:pPr/>
              <a:t>‹#›</a:t>
            </a:fld>
            <a:endParaRPr lang="pl-PL"/>
          </a:p>
        </p:txBody>
      </p:sp>
    </p:spTree>
    <p:extLst>
      <p:ext uri="{BB962C8B-B14F-4D97-AF65-F5344CB8AC3E}">
        <p14:creationId xmlns:p14="http://schemas.microsoft.com/office/powerpoint/2010/main" val="318009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Pozwalał na potrzebną konsolidację poziomą produkcji rolnej będą zaczątkiem zrzeszeń producenckich oraz na polepszenia lokalnego zaopatrzenia przez tworzenie prostego przetwórstwa rolnego i rzemiosła. Ruch spółdzielczy wspierał się na wydawanych gazetkach edukacyjnych i politycznych - działalność ta wiązała się z pozytywistyczną ideą </a:t>
            </a:r>
            <a:r>
              <a:rPr lang="pl-PL" i="1" dirty="0"/>
              <a:t>pracy u podstaw</a:t>
            </a:r>
            <a:r>
              <a:rPr lang="pl-PL" dirty="0"/>
              <a:t> prowadzonej przez wyżej wykształcone warstwy społeczne ówczesnej Polski. </a:t>
            </a:r>
          </a:p>
          <a:p>
            <a:endParaRPr lang="pl-PL" dirty="0"/>
          </a:p>
        </p:txBody>
      </p:sp>
      <p:sp>
        <p:nvSpPr>
          <p:cNvPr id="4" name="Symbol zastępczy numeru slajdu 3"/>
          <p:cNvSpPr>
            <a:spLocks noGrp="1"/>
          </p:cNvSpPr>
          <p:nvPr>
            <p:ph type="sldNum" sz="quarter" idx="10"/>
          </p:nvPr>
        </p:nvSpPr>
        <p:spPr/>
        <p:txBody>
          <a:bodyPr/>
          <a:lstStyle/>
          <a:p>
            <a:fld id="{9E8886CF-6240-4148-98CC-0B16FE204947}" type="slidenum">
              <a:rPr lang="pl-PL" smtClean="0"/>
              <a:pPr/>
              <a:t>6</a:t>
            </a:fld>
            <a:endParaRPr lang="pl-PL"/>
          </a:p>
        </p:txBody>
      </p:sp>
    </p:spTree>
    <p:extLst>
      <p:ext uri="{BB962C8B-B14F-4D97-AF65-F5344CB8AC3E}">
        <p14:creationId xmlns:p14="http://schemas.microsoft.com/office/powerpoint/2010/main" val="329585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latach 1850 - 1870 drobne kasy "samopomocowe", bazujące na ideach spółdzielczych powstawały w Wielkopolsce (Śrem, Poznań), Galicji (Kraków i okolice) oraz w samej Warszawie. W późniejszym okresie - aż do odzyskania niepodległości w 1918, powstawały kolejne formy spółdzielni, aż po spółdzielnie mieszkaniowe. W okresie międzywojnia spółdzielnie odegrały istotną rolę w rozwoju kraju, zwłaszcza w zakresie budownictwa mieszkaniowego, handlu i produkcji rolnej. Sprzyjały temu zarówno przejrzyste i przyjazne spółdzielczości przepisy prawne jak i atmosfera, jaka otaczała ruch spółdzielczy i jego idee. Warto wspomnieć, że w latach 1918 -1939 sądy rejestrowe notują od 12 000 do 16 000 spółdzielni działających na terenie naszego kraju. </a:t>
            </a:r>
          </a:p>
          <a:p>
            <a:endParaRPr lang="pl-PL" dirty="0"/>
          </a:p>
        </p:txBody>
      </p:sp>
      <p:sp>
        <p:nvSpPr>
          <p:cNvPr id="4" name="Symbol zastępczy numeru slajdu 3"/>
          <p:cNvSpPr>
            <a:spLocks noGrp="1"/>
          </p:cNvSpPr>
          <p:nvPr>
            <p:ph type="sldNum" sz="quarter" idx="10"/>
          </p:nvPr>
        </p:nvSpPr>
        <p:spPr/>
        <p:txBody>
          <a:bodyPr/>
          <a:lstStyle/>
          <a:p>
            <a:fld id="{9E8886CF-6240-4148-98CC-0B16FE204947}" type="slidenum">
              <a:rPr lang="pl-PL" smtClean="0"/>
              <a:pPr/>
              <a:t>7</a:t>
            </a:fld>
            <a:endParaRPr lang="pl-PL"/>
          </a:p>
        </p:txBody>
      </p:sp>
    </p:spTree>
    <p:extLst>
      <p:ext uri="{BB962C8B-B14F-4D97-AF65-F5344CB8AC3E}">
        <p14:creationId xmlns:p14="http://schemas.microsoft.com/office/powerpoint/2010/main" val="303747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a:bodyPr>
          <a:lstStyle/>
          <a:p>
            <a:r>
              <a:rPr lang="pl-PL" sz="800" b="1" dirty="0"/>
              <a:t>Pierwsza zasada: dobrowolnego i otwartego członkostwa</a:t>
            </a:r>
            <a:r>
              <a:rPr lang="pl-PL" sz="800" dirty="0"/>
              <a:t/>
            </a:r>
            <a:br>
              <a:rPr lang="pl-PL" sz="800" dirty="0"/>
            </a:br>
            <a:r>
              <a:rPr lang="pl-PL" sz="800" dirty="0"/>
              <a:t>Spółdzielnie są organizacjami dobrowolnymi, otwartymi dla wszystkich osób, które są zdolne do korzystania z ich usług oraz gotowe są ponosić związaną z członkostwem odpowiedzialność, bez jakiejkolwiek dyskryminacji z powodu różnicy płci, społecznej, rasowej, politycznej czy religijnej. </a:t>
            </a:r>
            <a:br>
              <a:rPr lang="pl-PL" sz="800" dirty="0"/>
            </a:br>
            <a:r>
              <a:rPr lang="pl-PL" sz="800" dirty="0"/>
              <a:t/>
            </a:r>
            <a:br>
              <a:rPr lang="pl-PL" sz="800" dirty="0"/>
            </a:br>
            <a:r>
              <a:rPr lang="pl-PL" sz="800" b="1" dirty="0"/>
              <a:t>Druga zasada: demokratycznej kontroli członkowskiej</a:t>
            </a:r>
            <a:r>
              <a:rPr lang="pl-PL" sz="800" dirty="0"/>
              <a:t/>
            </a:r>
            <a:br>
              <a:rPr lang="pl-PL" sz="800" dirty="0"/>
            </a:br>
            <a:r>
              <a:rPr lang="pl-PL" sz="800" dirty="0"/>
              <a:t>Spółdzielnie są demokratycznymi organizacjami kontrolowanymi przez swoich członków, którzy aktywnie uczestniczą w określaniu swojej polityki i podejmowaniu decyzji. Mężczyźni i kobiety pełniący funkcje przedstawicielskie z wyboru są odpowiedzialni wobec członków. W spółdzielniach szczebla podstawowego członkowie mają równe prawa głosu (jeden członek – jeden głos), zaś spółdzielnie innych szczebli również zorganizowane są w sposób demokratyczny.</a:t>
            </a:r>
            <a:br>
              <a:rPr lang="pl-PL" sz="800" dirty="0"/>
            </a:br>
            <a:r>
              <a:rPr lang="pl-PL" sz="800" dirty="0"/>
              <a:t>Zasada „jeden członek – jeden głos” jest praktycznym potwierdzeniem tezy, iż spółdzielnie są zrzeszeniami osób, a nie kapitału, gdyż w trakcie walnego zgromadzenia każdy członek spółdzielni posiada jeden głos, niezależnie od ilości posiadanych udziałów. </a:t>
            </a:r>
            <a:br>
              <a:rPr lang="pl-PL" sz="800" dirty="0"/>
            </a:br>
            <a:r>
              <a:rPr lang="pl-PL" sz="800" b="1" dirty="0"/>
              <a:t>Trzecia zasada: ekonomicznego uczestnictwa członków</a:t>
            </a:r>
            <a:r>
              <a:rPr lang="pl-PL" sz="800" dirty="0"/>
              <a:t/>
            </a:r>
            <a:br>
              <a:rPr lang="pl-PL" sz="800" dirty="0"/>
            </a:br>
            <a:r>
              <a:rPr lang="pl-PL" sz="800" dirty="0"/>
              <a:t>Członkowie uczestniczą w sposób sprawiedliwy w tworzeniu kapitału swojej spółdzielni i demokratycznie go kontrolują. Co najmniej część tego kapitału jest zazwyczaj wspólną własnością spółdzielni. Jeżeli członkowie otrzymują jakąś rekompensatę od kapitału wniesionego jako warunek członkostwa, jest ona zazwyczaj ograniczona. Członkowie przeznaczają nadwyżki na jeden lub wszystkie spośród następujących celów: na rozwój swojej spółdzielni, jest to możliwe przez tworzenie funduszu rezerwowego, z którego przynajmniej część powinna być niepodzielna; na korzyści dla członków spółdzielni proporcjonalnie do ich transakcji ze spółdzielnią; na wspieranie innych dziedzin działalności zaaprobowanych przez członków. </a:t>
            </a:r>
            <a:br>
              <a:rPr lang="pl-PL" sz="800" dirty="0"/>
            </a:br>
            <a:r>
              <a:rPr lang="pl-PL" sz="800" dirty="0"/>
              <a:t/>
            </a:r>
            <a:br>
              <a:rPr lang="pl-PL" sz="800" dirty="0"/>
            </a:br>
            <a:r>
              <a:rPr lang="pl-PL" sz="800" b="1" dirty="0"/>
              <a:t>Czwarta zasada: autonomii i niezależności</a:t>
            </a:r>
            <a:r>
              <a:rPr lang="pl-PL" sz="800" dirty="0"/>
              <a:t/>
            </a:r>
            <a:br>
              <a:rPr lang="pl-PL" sz="800" dirty="0"/>
            </a:br>
            <a:r>
              <a:rPr lang="pl-PL" sz="800" dirty="0"/>
              <a:t>Spółdzielnie są autonomicznymi organizacjami wzajemnej pomocy kontrolowanymi przez swoich członków. Jeżeli zawierają porozumienia z innymi organizacjami, włączając w to rządy, lub pozyskują swój kapitał z zewnętrznych źródeł, to czynią to tylko na warunkach zapewniających demokratyczną kontrolę przez swoich członków oraz zachowanie swojej spółdzielczej </a:t>
            </a:r>
            <a:r>
              <a:rPr lang="pl-PL" sz="800" dirty="0" smtClean="0"/>
              <a:t>autonomii</a:t>
            </a:r>
          </a:p>
          <a:p>
            <a:r>
              <a:rPr lang="pl-PL" sz="800" b="1" dirty="0"/>
              <a:t>Piąta zasada: kształcenia, szkolenia i informacji</a:t>
            </a:r>
            <a:r>
              <a:rPr lang="pl-PL" sz="800" dirty="0"/>
              <a:t/>
            </a:r>
            <a:br>
              <a:rPr lang="pl-PL" sz="800" dirty="0"/>
            </a:br>
            <a:r>
              <a:rPr lang="pl-PL" sz="800" dirty="0"/>
              <a:t>Spółdzielnie zapewniają możliwość kształcenia i szkolenia swoim członkom, osobom pełniącym funkcje przedstawicielskie z wyboru, menedżerom i pracownikom tak, aby mogli oni efektywnie przyczyniać się do rozwoju swoich spółdzielni. Informują one ogół społeczeństwa, a zwłaszcza młodzież i osoby kształtujące opinię społeczną, o istocie spółdzielczości i korzyściach z nią związanych. </a:t>
            </a:r>
            <a:br>
              <a:rPr lang="pl-PL" sz="800" dirty="0"/>
            </a:br>
            <a:r>
              <a:rPr lang="pl-PL" sz="800" dirty="0"/>
              <a:t/>
            </a:r>
            <a:br>
              <a:rPr lang="pl-PL" sz="800" dirty="0"/>
            </a:br>
            <a:r>
              <a:rPr lang="pl-PL" sz="800" b="1" dirty="0"/>
              <a:t>Szósta zasada: współpracy między spółdzielniami</a:t>
            </a:r>
            <a:r>
              <a:rPr lang="pl-PL" sz="800" dirty="0"/>
              <a:t/>
            </a:r>
            <a:br>
              <a:rPr lang="pl-PL" sz="800" dirty="0"/>
            </a:br>
            <a:r>
              <a:rPr lang="pl-PL" sz="800" dirty="0"/>
              <a:t>Spółdzielnie w najbardziej efektywny sposób służą swoim członkom i umacniają ruch spółdzielczy poprzez współpracę w ramach struktur lokalnych, krajowych, regionalnych i międzynarodowych. </a:t>
            </a:r>
            <a:r>
              <a:rPr lang="pl-PL" sz="800" b="1" dirty="0"/>
              <a:t/>
            </a:r>
            <a:br>
              <a:rPr lang="pl-PL" sz="800" b="1" dirty="0"/>
            </a:br>
            <a:r>
              <a:rPr lang="pl-PL" sz="800" b="1" dirty="0"/>
              <a:t/>
            </a:r>
            <a:br>
              <a:rPr lang="pl-PL" sz="800" b="1" dirty="0"/>
            </a:br>
            <a:r>
              <a:rPr lang="pl-PL" sz="800" b="1" dirty="0"/>
              <a:t>Siódma zasada: troski o społeczność  lokalną</a:t>
            </a:r>
            <a:r>
              <a:rPr lang="pl-PL" sz="800" dirty="0"/>
              <a:t/>
            </a:r>
            <a:br>
              <a:rPr lang="pl-PL" sz="800" dirty="0"/>
            </a:br>
            <a:r>
              <a:rPr lang="pl-PL" sz="800" dirty="0"/>
              <a:t>Spółdzielnie pracują na rzecz właściwego rozwoju społeczności lokalnych, w których działają, poprzez prowadzenie polityki zarobkowej. Zasady te mają swoje odzwierciedlenie w ustawie Prawo spółdzielcze z 16 września 1982 r. </a:t>
            </a:r>
            <a:br>
              <a:rPr lang="pl-PL" sz="800" dirty="0"/>
            </a:br>
            <a:endParaRPr lang="pl-PL" sz="800" dirty="0"/>
          </a:p>
          <a:p>
            <a:endParaRPr lang="pl-PL" sz="800" dirty="0"/>
          </a:p>
        </p:txBody>
      </p:sp>
      <p:sp>
        <p:nvSpPr>
          <p:cNvPr id="4" name="Symbol zastępczy numeru slajdu 3"/>
          <p:cNvSpPr>
            <a:spLocks noGrp="1"/>
          </p:cNvSpPr>
          <p:nvPr>
            <p:ph type="sldNum" sz="quarter" idx="10"/>
          </p:nvPr>
        </p:nvSpPr>
        <p:spPr/>
        <p:txBody>
          <a:bodyPr/>
          <a:lstStyle/>
          <a:p>
            <a:fld id="{9E8886CF-6240-4148-98CC-0B16FE204947}" type="slidenum">
              <a:rPr lang="pl-PL" smtClean="0"/>
              <a:pPr/>
              <a:t>20</a:t>
            </a:fld>
            <a:endParaRPr lang="pl-PL"/>
          </a:p>
        </p:txBody>
      </p:sp>
    </p:spTree>
    <p:extLst>
      <p:ext uri="{BB962C8B-B14F-4D97-AF65-F5344CB8AC3E}">
        <p14:creationId xmlns:p14="http://schemas.microsoft.com/office/powerpoint/2010/main" val="416282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DFC9131-6D4D-4171-9FD3-E3D67D0123DB}" type="slidenum">
              <a:rPr lang="pl-PL"/>
              <a:pPr/>
              <a:t>‹#›</a:t>
            </a:fld>
            <a:endParaRPr lang="pl-PL"/>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F1659D3-FC0D-4CE0-82F7-4A21A58BA847}" type="slidenum">
              <a:rPr lang="pl-PL"/>
              <a:pPr/>
              <a:t>‹#›</a:t>
            </a:fld>
            <a:endParaRPr lang="pl-PL"/>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779E808-39C3-4A74-A4C9-E9A24161D992}" type="slidenum">
              <a:rPr lang="pl-PL"/>
              <a:pPr/>
              <a:t>‹#›</a:t>
            </a:fld>
            <a:endParaRPr lang="pl-PL"/>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457200" y="274638"/>
            <a:ext cx="8229600" cy="58515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3" name="Symbol zastępczy daty 2"/>
          <p:cNvSpPr>
            <a:spLocks noGrp="1"/>
          </p:cNvSpPr>
          <p:nvPr>
            <p:ph type="dt" sz="half" idx="10"/>
          </p:nvPr>
        </p:nvSpPr>
        <p:spPr>
          <a:xfrm>
            <a:off x="457200" y="6245225"/>
            <a:ext cx="2133600" cy="476250"/>
          </a:xfrm>
        </p:spPr>
        <p:txBody>
          <a:bodyPr/>
          <a:lstStyle>
            <a:lvl1pPr>
              <a:defRPr/>
            </a:lvl1pPr>
          </a:lstStyle>
          <a:p>
            <a:endParaRPr lang="pl-PL"/>
          </a:p>
        </p:txBody>
      </p:sp>
      <p:sp>
        <p:nvSpPr>
          <p:cNvPr id="4" name="Symbol zastępczy stopki 3"/>
          <p:cNvSpPr>
            <a:spLocks noGrp="1"/>
          </p:cNvSpPr>
          <p:nvPr>
            <p:ph type="ftr" sz="quarter" idx="11"/>
          </p:nvPr>
        </p:nvSpPr>
        <p:spPr>
          <a:xfrm>
            <a:off x="3124200" y="6245225"/>
            <a:ext cx="2895600" cy="476250"/>
          </a:xfrm>
        </p:spPr>
        <p:txBody>
          <a:bodyPr/>
          <a:lstStyle>
            <a:lvl1pPr>
              <a:defRPr/>
            </a:lvl1pPr>
          </a:lstStyle>
          <a:p>
            <a:endParaRPr lang="pl-PL"/>
          </a:p>
        </p:txBody>
      </p:sp>
      <p:sp>
        <p:nvSpPr>
          <p:cNvPr id="5" name="Symbol zastępczy numeru slajdu 4"/>
          <p:cNvSpPr>
            <a:spLocks noGrp="1"/>
          </p:cNvSpPr>
          <p:nvPr>
            <p:ph type="sldNum" sz="quarter" idx="12"/>
          </p:nvPr>
        </p:nvSpPr>
        <p:spPr>
          <a:xfrm>
            <a:off x="6553200" y="6245225"/>
            <a:ext cx="2133600" cy="476250"/>
          </a:xfrm>
        </p:spPr>
        <p:txBody>
          <a:bodyPr/>
          <a:lstStyle>
            <a:lvl1pPr>
              <a:defRPr/>
            </a:lvl1pPr>
          </a:lstStyle>
          <a:p>
            <a:fld id="{0EAC2525-B923-4F1A-B627-F311FD8CF9CB}" type="slidenum">
              <a:rPr lang="pl-PL"/>
              <a:pPr/>
              <a:t>‹#›</a:t>
            </a:fld>
            <a:endParaRPr lang="pl-PL"/>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6ED2B54-BE8C-44DA-88EE-D1AC2C119D70}" type="slidenum">
              <a:rPr lang="pl-PL"/>
              <a:pPr/>
              <a:t>‹#›</a:t>
            </a:fld>
            <a:endParaRPr lang="pl-PL"/>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ED09B5E-993F-4FC7-9514-6797A8B5EA02}" type="slidenum">
              <a:rPr lang="pl-PL"/>
              <a:pPr/>
              <a:t>‹#›</a:t>
            </a:fld>
            <a:endParaRPr lang="pl-PL"/>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6CB7C16-227A-40A2-BD8A-A12B7D82986F}" type="slidenum">
              <a:rPr lang="pl-PL"/>
              <a:pPr/>
              <a:t>‹#›</a:t>
            </a:fld>
            <a:endParaRPr lang="pl-PL"/>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50DF399C-7503-447E-A712-AEBEAD491C66}" type="slidenum">
              <a:rPr lang="pl-PL"/>
              <a:pPr/>
              <a:t>‹#›</a:t>
            </a:fld>
            <a:endParaRPr lang="pl-PL"/>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371947F5-174C-48DC-8815-59FE19F7E5B4}" type="slidenum">
              <a:rPr lang="pl-PL"/>
              <a:pPr/>
              <a:t>‹#›</a:t>
            </a:fld>
            <a:endParaRPr lang="pl-PL"/>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9C6881E8-F398-4585-8205-67AA96035F3B}" type="slidenum">
              <a:rPr lang="pl-PL"/>
              <a:pPr/>
              <a:t>‹#›</a:t>
            </a:fld>
            <a:endParaRPr lang="pl-PL"/>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05AD1C61-9A98-42E1-82B8-3BCD2D037CFF}" type="slidenum">
              <a:rPr lang="pl-PL"/>
              <a:pPr/>
              <a:t>‹#›</a:t>
            </a:fld>
            <a:endParaRPr lang="pl-PL"/>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D86AC28-FE25-42A2-ACFC-D78F17CC985B}" type="slidenum">
              <a:rPr lang="pl-PL"/>
              <a:pPr/>
              <a:t>‹#›</a:t>
            </a:fld>
            <a:endParaRPr lang="pl-PL"/>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EFDF35D-F4A6-405C-AD9E-D21194EA96FC}"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20688"/>
            <a:ext cx="9144000" cy="2560320"/>
          </a:xfrm>
          <a:prstGeom prst="rect">
            <a:avLst/>
          </a:prstGeom>
          <a:noFill/>
          <a:ln w="9525">
            <a:noFill/>
            <a:miter lim="800000"/>
            <a:headEnd/>
            <a:tailEnd/>
          </a:ln>
        </p:spPr>
      </p:pic>
      <p:pic>
        <p:nvPicPr>
          <p:cNvPr id="61442" name="Picture 2" descr="http://www.wces.eu/wp-content/uploads/2013/10/Stopka_EU.jpg"/>
          <p:cNvPicPr>
            <a:picLocks noChangeAspect="1" noChangeArrowheads="1"/>
          </p:cNvPicPr>
          <p:nvPr/>
        </p:nvPicPr>
        <p:blipFill>
          <a:blip r:embed="rId3" cstate="print"/>
          <a:srcRect/>
          <a:stretch>
            <a:fillRect/>
          </a:stretch>
        </p:blipFill>
        <p:spPr bwMode="auto">
          <a:xfrm>
            <a:off x="539552" y="5949280"/>
            <a:ext cx="7812360" cy="688371"/>
          </a:xfrm>
          <a:prstGeom prst="rect">
            <a:avLst/>
          </a:prstGeom>
          <a:noFill/>
        </p:spPr>
      </p:pic>
      <p:sp>
        <p:nvSpPr>
          <p:cNvPr id="4" name="Tytuł 1"/>
          <p:cNvSpPr>
            <a:spLocks noGrp="1"/>
          </p:cNvSpPr>
          <p:nvPr>
            <p:ph type="ctrTitle"/>
          </p:nvPr>
        </p:nvSpPr>
        <p:spPr>
          <a:xfrm>
            <a:off x="683568" y="3140968"/>
            <a:ext cx="7772400" cy="1440159"/>
          </a:xfrm>
        </p:spPr>
        <p:txBody>
          <a:bodyPr>
            <a:noAutofit/>
          </a:bodyPr>
          <a:lstStyle/>
          <a:p>
            <a:r>
              <a:rPr lang="pl-PL" sz="1800" dirty="0" smtClean="0">
                <a:solidFill>
                  <a:schemeClr val="tx1"/>
                </a:solidFill>
              </a:rPr>
              <a:t>Konferencja realizowana jest w ramach projektu współfinansowanego ze środków Unii Europejskiej w ramach Europejskiego Funduszu Społecznego</a:t>
            </a:r>
            <a:endParaRPr lang="pl-PL" sz="1800" dirty="0">
              <a:solidFill>
                <a:schemeClr val="tx1"/>
              </a:solidFill>
            </a:endParaRPr>
          </a:p>
        </p:txBody>
      </p:sp>
      <p:sp>
        <p:nvSpPr>
          <p:cNvPr id="5" name="Podtytuł 2"/>
          <p:cNvSpPr>
            <a:spLocks noGrp="1"/>
          </p:cNvSpPr>
          <p:nvPr>
            <p:ph type="subTitle" idx="1"/>
          </p:nvPr>
        </p:nvSpPr>
        <p:spPr>
          <a:xfrm>
            <a:off x="1259632" y="4437112"/>
            <a:ext cx="6400800" cy="648072"/>
          </a:xfrm>
        </p:spPr>
        <p:txBody>
          <a:bodyPr>
            <a:normAutofit/>
          </a:bodyPr>
          <a:lstStyle/>
          <a:p>
            <a:r>
              <a:rPr lang="pl-PL" sz="1800" dirty="0" smtClean="0"/>
              <a:t>Realizatorami projektu są</a:t>
            </a:r>
            <a:br>
              <a:rPr lang="pl-PL" sz="1800" dirty="0" smtClean="0"/>
            </a:br>
            <a:r>
              <a:rPr lang="pl-PL" sz="1800" b="1" dirty="0" smtClean="0"/>
              <a:t>Fundacja Barka </a:t>
            </a:r>
            <a:r>
              <a:rPr lang="pl-PL" sz="1800" dirty="0" smtClean="0"/>
              <a:t>oraz</a:t>
            </a:r>
            <a:r>
              <a:rPr lang="pl-PL" sz="1800" b="1" dirty="0" smtClean="0"/>
              <a:t> Centrum PISOP</a:t>
            </a:r>
            <a:endParaRPr lang="pl-PL" sz="1800" b="1" dirty="0"/>
          </a:p>
        </p:txBody>
      </p:sp>
      <p:pic>
        <p:nvPicPr>
          <p:cNvPr id="6" name="Obraz 5" descr="C:\Users\pisop1\AppData\Local\Microsoft\Windows\Temporary Internet Files\Content.Outlook\RJZEMRD5\BARKA_logo_forma_podstawowa.jpg"/>
          <p:cNvPicPr/>
          <p:nvPr/>
        </p:nvPicPr>
        <p:blipFill>
          <a:blip r:embed="rId4" cstate="print"/>
          <a:srcRect/>
          <a:stretch>
            <a:fillRect/>
          </a:stretch>
        </p:blipFill>
        <p:spPr bwMode="auto">
          <a:xfrm>
            <a:off x="2267744" y="5445224"/>
            <a:ext cx="2332488" cy="531628"/>
          </a:xfrm>
          <a:prstGeom prst="rect">
            <a:avLst/>
          </a:prstGeom>
          <a:noFill/>
          <a:ln w="9525">
            <a:noFill/>
            <a:miter lim="800000"/>
            <a:headEnd/>
            <a:tailEnd/>
          </a:ln>
        </p:spPr>
      </p:pic>
      <p:pic>
        <p:nvPicPr>
          <p:cNvPr id="7" name="Obraz 6" descr="C:\Users\pisop1\Desktop\DOKUMENTY RÓŻNE\PROMOCJA OGÓLNE\LOGO\logo_pisop_300dpi_CMYK.jpg"/>
          <p:cNvPicPr/>
          <p:nvPr/>
        </p:nvPicPr>
        <p:blipFill>
          <a:blip r:embed="rId5" cstate="print"/>
          <a:srcRect/>
          <a:stretch>
            <a:fillRect/>
          </a:stretch>
        </p:blipFill>
        <p:spPr bwMode="auto">
          <a:xfrm>
            <a:off x="5076056" y="5157192"/>
            <a:ext cx="1080120" cy="792088"/>
          </a:xfrm>
          <a:prstGeom prst="rect">
            <a:avLst/>
          </a:prstGeom>
          <a:noFill/>
          <a:ln w="9525">
            <a:noFill/>
            <a:miter lim="800000"/>
            <a:headEnd/>
            <a:tailEnd/>
          </a:ln>
        </p:spPr>
      </p:pic>
    </p:spTree>
    <p:extLst>
      <p:ext uri="{BB962C8B-B14F-4D97-AF65-F5344CB8AC3E}">
        <p14:creationId xmlns:p14="http://schemas.microsoft.com/office/powerpoint/2010/main" val="2477990249"/>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a:solidFill>
                  <a:schemeClr val="tx1"/>
                </a:solidFill>
                <a:ea typeface="ＭＳ Ｐゴシック" pitchFamily="34" charset="-128"/>
              </a:rPr>
              <a:t>Partycypacja obywateli w zarządzaniu lokalnym</a:t>
            </a:r>
            <a:endParaRPr lang="pl-PL" altLang="pl-PL" sz="3200" b="1" dirty="0" smtClean="0">
              <a:solidFill>
                <a:schemeClr val="tx1"/>
              </a:solidFill>
            </a:endParaRPr>
          </a:p>
        </p:txBody>
      </p:sp>
      <p:sp>
        <p:nvSpPr>
          <p:cNvPr id="3075" name="Rectangle 3"/>
          <p:cNvSpPr>
            <a:spLocks noGrp="1" noChangeArrowheads="1"/>
          </p:cNvSpPr>
          <p:nvPr>
            <p:ph type="body" idx="1"/>
          </p:nvPr>
        </p:nvSpPr>
        <p:spPr>
          <a:xfrm>
            <a:off x="467544" y="1772816"/>
            <a:ext cx="8229600" cy="3889101"/>
          </a:xfrm>
        </p:spPr>
        <p:txBody>
          <a:bodyPr/>
          <a:lstStyle/>
          <a:p>
            <a:pPr marL="0" indent="0">
              <a:buFont typeface="Arial" charset="0"/>
              <a:buNone/>
              <a:defRPr/>
            </a:pPr>
            <a:r>
              <a:rPr lang="pl-PL" dirty="0"/>
              <a:t>Dwa aspekty demokracji:</a:t>
            </a:r>
          </a:p>
          <a:p>
            <a:pPr lvl="1" indent="-479425">
              <a:buFont typeface="Wingdings" panose="05000000000000000000" pitchFamily="2" charset="2"/>
              <a:buChar char="v"/>
              <a:defRPr/>
            </a:pPr>
            <a:r>
              <a:rPr lang="pl-PL" dirty="0"/>
              <a:t>Aspekt proceduralny – sposób kreowania władz państwa i sprawowania władzy;</a:t>
            </a:r>
          </a:p>
          <a:p>
            <a:pPr lvl="1" indent="-479425">
              <a:buFont typeface="Wingdings" panose="05000000000000000000" pitchFamily="2" charset="2"/>
              <a:buChar char="v"/>
              <a:defRPr/>
            </a:pPr>
            <a:r>
              <a:rPr lang="pl-PL" dirty="0"/>
              <a:t>Aspekt przedmiotowy – upodmiotowienie społeczeństwa – tworzenie społeczeństwa obywatelskiego.</a:t>
            </a:r>
          </a:p>
          <a:p>
            <a:pPr marL="457200" lvl="1" indent="0">
              <a:buFont typeface="Arial" charset="0"/>
              <a:buNone/>
              <a:defRPr/>
            </a:pPr>
            <a:r>
              <a:rPr lang="pl-PL" b="1" u="sng" dirty="0"/>
              <a:t>Rzeczywisty wpływ obywateli na kształtowanie polityk publicznych jest niewielki.</a:t>
            </a:r>
            <a:endParaRPr lang="pl-PL" altLang="pl-PL" sz="2400" b="1" u="sng"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smtClean="0">
                <a:solidFill>
                  <a:schemeClr val="accent2">
                    <a:lumMod val="75000"/>
                  </a:schemeClr>
                </a:solidFill>
              </a:rPr>
              <a:t>Wyniki badania</a:t>
            </a:r>
          </a:p>
        </p:txBody>
      </p:sp>
      <p:sp>
        <p:nvSpPr>
          <p:cNvPr id="3075" name="Rectangle 3"/>
          <p:cNvSpPr>
            <a:spLocks noGrp="1" noChangeArrowheads="1"/>
          </p:cNvSpPr>
          <p:nvPr>
            <p:ph type="body" idx="1"/>
          </p:nvPr>
        </p:nvSpPr>
        <p:spPr>
          <a:xfrm>
            <a:off x="539552" y="1628800"/>
            <a:ext cx="8229600" cy="4176688"/>
          </a:xfrm>
        </p:spPr>
        <p:txBody>
          <a:bodyPr/>
          <a:lstStyle/>
          <a:p>
            <a:pPr marL="0" indent="0">
              <a:buFont typeface="Arial" charset="0"/>
              <a:buNone/>
              <a:defRPr/>
            </a:pPr>
            <a:r>
              <a:rPr lang="pl-PL" sz="1800" dirty="0"/>
              <a:t>Badanie przeprowadzone przez Instytut Spraw Publicznych, którego celem było uzyskanie całościowej i kompleksowej diagnozy stanu partycypacji publicznej w Polsce, wykazało że:</a:t>
            </a:r>
          </a:p>
          <a:p>
            <a:pPr>
              <a:buFont typeface="Wingdings" panose="05000000000000000000" pitchFamily="2" charset="2"/>
              <a:buChar char="v"/>
              <a:defRPr/>
            </a:pPr>
            <a:r>
              <a:rPr lang="pl-PL" sz="1800" dirty="0"/>
              <a:t>W</a:t>
            </a:r>
            <a:r>
              <a:rPr lang="pl-PL" sz="1800" dirty="0" smtClean="0"/>
              <a:t>spółpraca </a:t>
            </a:r>
            <a:r>
              <a:rPr lang="pl-PL" sz="1800" dirty="0"/>
              <a:t>władz lokalnych z mieszkańcami ogranicza się do najmniej wymagających form partycypacji, tj. do informowania, wyjaśniania i konsultowania podjętych decyzji; włączanie mieszkańców w proces decyzyjny, jak współdecydowanie i delegowanie należą do rzadkości;</a:t>
            </a:r>
          </a:p>
          <a:p>
            <a:pPr>
              <a:buFont typeface="Wingdings" panose="05000000000000000000" pitchFamily="2" charset="2"/>
              <a:buChar char="v"/>
              <a:defRPr/>
            </a:pPr>
            <a:r>
              <a:rPr lang="pl-PL" sz="1800" dirty="0"/>
              <a:t>W</a:t>
            </a:r>
            <a:r>
              <a:rPr lang="pl-PL" sz="1800" dirty="0" smtClean="0"/>
              <a:t>ładze </a:t>
            </a:r>
            <a:r>
              <a:rPr lang="pl-PL" sz="1800" dirty="0"/>
              <a:t>lokalne nie cenią partycypacji publicznej, preferują samodzielne podejmowanie decyzji;</a:t>
            </a:r>
          </a:p>
          <a:p>
            <a:pPr>
              <a:buFont typeface="Wingdings" panose="05000000000000000000" pitchFamily="2" charset="2"/>
              <a:buChar char="v"/>
              <a:defRPr/>
            </a:pPr>
            <a:r>
              <a:rPr lang="pl-PL" sz="1800" dirty="0"/>
              <a:t>Polacy rzadko uczestniczą w życiu publicznym, najczęściej ograniczając się do poszukiwania informacji na temat decyzji podejmowanych przez władze. Ich partycypacja ma wybiórczy charakter, sprawy w które się włączają to infrastruktura, zagospodarowanie przestrzenne, kultura oraz ekologia i zieleń miejska. </a:t>
            </a:r>
          </a:p>
          <a:p>
            <a:pPr eaLnBrk="1" hangingPunct="1">
              <a:lnSpc>
                <a:spcPct val="90000"/>
              </a:lnSpc>
            </a:pPr>
            <a:endParaRPr lang="pl-PL" altLang="pl-PL" sz="18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endParaRPr lang="pl-PL" altLang="pl-PL" sz="3200" dirty="0" smtClean="0">
              <a:solidFill>
                <a:schemeClr val="accent2">
                  <a:lumMod val="75000"/>
                </a:schemeClr>
              </a:solidFill>
            </a:endParaRPr>
          </a:p>
        </p:txBody>
      </p:sp>
      <p:sp>
        <p:nvSpPr>
          <p:cNvPr id="3075" name="Rectangle 3"/>
          <p:cNvSpPr>
            <a:spLocks noGrp="1" noChangeArrowheads="1"/>
          </p:cNvSpPr>
          <p:nvPr>
            <p:ph type="body" idx="1"/>
          </p:nvPr>
        </p:nvSpPr>
        <p:spPr>
          <a:xfrm>
            <a:off x="457200" y="2060848"/>
            <a:ext cx="8229600" cy="3889101"/>
          </a:xfrm>
        </p:spPr>
        <p:txBody>
          <a:bodyPr/>
          <a:lstStyle/>
          <a:p>
            <a:pPr algn="just" eaLnBrk="1" hangingPunct="1">
              <a:lnSpc>
                <a:spcPct val="90000"/>
              </a:lnSpc>
            </a:pPr>
            <a:endParaRPr lang="pl-PL" altLang="pl-PL" sz="18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iekt 1"/>
          <p:cNvGraphicFramePr>
            <a:graphicFrameLocks noGrp="1"/>
          </p:cNvGraphicFramePr>
          <p:nvPr>
            <p:extLst>
              <p:ext uri="{D42A27DB-BD31-4B8C-83A1-F6EECF244321}">
                <p14:modId xmlns:p14="http://schemas.microsoft.com/office/powerpoint/2010/main" val="1192058577"/>
              </p:ext>
            </p:extLst>
          </p:nvPr>
        </p:nvGraphicFramePr>
        <p:xfrm>
          <a:off x="395536" y="1052736"/>
          <a:ext cx="8331200" cy="4627563"/>
        </p:xfrm>
        <a:graphic>
          <a:graphicData uri="http://schemas.openxmlformats.org/presentationml/2006/ole">
            <mc:AlternateContent xmlns:mc="http://schemas.openxmlformats.org/markup-compatibility/2006">
              <mc:Choice xmlns:v="urn:schemas-microsoft-com:vml" Requires="v">
                <p:oleObj spid="_x0000_s1038" r:id="rId6" imgW="8327858" imgH="4627265" progId="Excel.Chart.8">
                  <p:embed/>
                </p:oleObj>
              </mc:Choice>
              <mc:Fallback>
                <p:oleObj r:id="rId6" imgW="8327858" imgH="4627265" progId="Excel.Chart.8">
                  <p:embed/>
                  <p:pic>
                    <p:nvPicPr>
                      <p:cNvPr id="0" name="Symbol zastępczy zawartości 3"/>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052736"/>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168224"/>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smtClean="0">
                <a:solidFill>
                  <a:schemeClr val="accent2">
                    <a:lumMod val="75000"/>
                  </a:schemeClr>
                </a:solidFill>
              </a:rPr>
              <a:t>Konsultacje społeczne</a:t>
            </a:r>
          </a:p>
        </p:txBody>
      </p:sp>
      <p:sp>
        <p:nvSpPr>
          <p:cNvPr id="3075" name="Rectangle 3"/>
          <p:cNvSpPr>
            <a:spLocks noGrp="1" noChangeArrowheads="1"/>
          </p:cNvSpPr>
          <p:nvPr>
            <p:ph type="body" idx="1"/>
          </p:nvPr>
        </p:nvSpPr>
        <p:spPr>
          <a:xfrm>
            <a:off x="457200" y="2060848"/>
            <a:ext cx="8229600" cy="3889101"/>
          </a:xfrm>
        </p:spPr>
        <p:txBody>
          <a:bodyPr/>
          <a:lstStyle/>
          <a:p>
            <a:pPr marL="542925" indent="-455613">
              <a:buFont typeface="Wingdings" panose="05000000000000000000" pitchFamily="2" charset="2"/>
              <a:buChar char="v"/>
            </a:pPr>
            <a:r>
              <a:rPr lang="pl-PL" altLang="pl-PL" sz="2400" dirty="0">
                <a:ea typeface="ＭＳ Ｐゴシック" pitchFamily="34" charset="-128"/>
              </a:rPr>
              <a:t>Niska jakość konsultacji</a:t>
            </a:r>
          </a:p>
          <a:p>
            <a:pPr marL="542925" indent="-455613">
              <a:buFont typeface="Wingdings" panose="05000000000000000000" pitchFamily="2" charset="2"/>
              <a:buChar char="v"/>
            </a:pPr>
            <a:r>
              <a:rPr lang="pl-PL" altLang="pl-PL" sz="2400" dirty="0">
                <a:ea typeface="ＭＳ Ｐゴシック" pitchFamily="34" charset="-128"/>
              </a:rPr>
              <a:t>Charakter fasadowy</a:t>
            </a:r>
          </a:p>
          <a:p>
            <a:pPr marL="542925" indent="-455613">
              <a:buFont typeface="Wingdings" panose="05000000000000000000" pitchFamily="2" charset="2"/>
              <a:buChar char="v"/>
            </a:pPr>
            <a:r>
              <a:rPr lang="pl-PL" altLang="pl-PL" sz="2400" dirty="0">
                <a:ea typeface="ＭＳ Ｐゴシック" pitchFamily="34" charset="-128"/>
              </a:rPr>
              <a:t>Konsultuje się gotowe dokumenty i programy, które zostały przygotowane przez urzędników</a:t>
            </a:r>
          </a:p>
          <a:p>
            <a:pPr marL="542925" indent="-455613">
              <a:buFont typeface="Wingdings" panose="05000000000000000000" pitchFamily="2" charset="2"/>
              <a:buChar char="v"/>
            </a:pPr>
            <a:r>
              <a:rPr lang="pl-PL" altLang="pl-PL" sz="2400" dirty="0">
                <a:ea typeface="ＭＳ Ｐゴシック" pitchFamily="34" charset="-128"/>
              </a:rPr>
              <a:t>Projekty przekazywane są do konsultacji bardzo późno</a:t>
            </a:r>
          </a:p>
          <a:p>
            <a:pPr marL="542925" indent="-455613">
              <a:buFont typeface="Wingdings" panose="05000000000000000000" pitchFamily="2" charset="2"/>
              <a:buChar char="v"/>
            </a:pPr>
            <a:r>
              <a:rPr lang="pl-PL" altLang="pl-PL" sz="2400" dirty="0">
                <a:ea typeface="ＭＳ Ｐゴシック" pitchFamily="34" charset="-128"/>
              </a:rPr>
              <a:t>Nie wykorzystuje się w praktyce ich efektów</a:t>
            </a:r>
          </a:p>
          <a:p>
            <a:pPr algn="just" eaLnBrk="1" hangingPunct="1">
              <a:lnSpc>
                <a:spcPct val="90000"/>
              </a:lnSpc>
            </a:pPr>
            <a:endParaRPr lang="pl-PL" altLang="pl-PL" sz="18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157046"/>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a:solidFill>
                  <a:schemeClr val="tx1"/>
                </a:solidFill>
                <a:ea typeface="ＭＳ Ｐゴシック" pitchFamily="34" charset="-128"/>
              </a:rPr>
              <a:t>Koncepcja partnerstwa lokalnego</a:t>
            </a:r>
            <a:endParaRPr lang="pl-PL" altLang="pl-PL" sz="3200" b="1" dirty="0" smtClean="0">
              <a:solidFill>
                <a:schemeClr val="tx1"/>
              </a:solidFill>
            </a:endParaRPr>
          </a:p>
        </p:txBody>
      </p:sp>
      <p:sp>
        <p:nvSpPr>
          <p:cNvPr id="3075" name="Rectangle 3"/>
          <p:cNvSpPr>
            <a:spLocks noGrp="1" noChangeArrowheads="1"/>
          </p:cNvSpPr>
          <p:nvPr>
            <p:ph type="body" idx="1"/>
          </p:nvPr>
        </p:nvSpPr>
        <p:spPr>
          <a:xfrm>
            <a:off x="467544" y="1628800"/>
            <a:ext cx="8229600" cy="4176688"/>
          </a:xfrm>
        </p:spPr>
        <p:txBody>
          <a:bodyPr/>
          <a:lstStyle/>
          <a:p>
            <a:pPr>
              <a:buFont typeface="Wingdings" panose="05000000000000000000" pitchFamily="2" charset="2"/>
              <a:buChar char="v"/>
            </a:pPr>
            <a:r>
              <a:rPr lang="pl-PL" altLang="pl-PL" sz="2000" dirty="0" smtClean="0">
                <a:ea typeface="ＭＳ Ｐゴシック" pitchFamily="34" charset="-128"/>
              </a:rPr>
              <a:t>Partnerstwo publiczno-społeczno-prywatne,</a:t>
            </a:r>
            <a:endParaRPr lang="pl-PL" altLang="pl-PL" sz="2000" dirty="0">
              <a:ea typeface="ＭＳ Ｐゴシック" pitchFamily="34" charset="-128"/>
            </a:endParaRPr>
          </a:p>
          <a:p>
            <a:pPr>
              <a:buFont typeface="Wingdings" panose="05000000000000000000" pitchFamily="2" charset="2"/>
              <a:buChar char="v"/>
            </a:pPr>
            <a:r>
              <a:rPr lang="pl-PL" altLang="pl-PL" sz="2000" dirty="0">
                <a:ea typeface="ＭＳ Ｐゴシック" pitchFamily="34" charset="-128"/>
              </a:rPr>
              <a:t>T</a:t>
            </a:r>
            <a:r>
              <a:rPr lang="pl-PL" altLang="pl-PL" sz="2000" dirty="0" smtClean="0">
                <a:ea typeface="ＭＳ Ｐゴシック" pitchFamily="34" charset="-128"/>
              </a:rPr>
              <a:t>rwały </a:t>
            </a:r>
            <a:r>
              <a:rPr lang="pl-PL" altLang="pl-PL" sz="2000" dirty="0">
                <a:ea typeface="ＭＳ Ｐゴシック" pitchFamily="34" charset="-128"/>
              </a:rPr>
              <a:t>charakter (w przeciwieństwie do partnerstwa zadaniowego czy projektowego),</a:t>
            </a:r>
          </a:p>
          <a:p>
            <a:pPr>
              <a:buFont typeface="Wingdings" panose="05000000000000000000" pitchFamily="2" charset="2"/>
              <a:buChar char="v"/>
            </a:pPr>
            <a:r>
              <a:rPr lang="pl-PL" altLang="pl-PL" sz="2000" dirty="0" smtClean="0">
                <a:ea typeface="ＭＳ Ｐゴシック" pitchFamily="34" charset="-128"/>
              </a:rPr>
              <a:t>Zaangażowanie </a:t>
            </a:r>
            <a:r>
              <a:rPr lang="pl-PL" altLang="pl-PL" sz="2000" dirty="0">
                <a:ea typeface="ＭＳ Ｐゴシック" pitchFamily="34" charset="-128"/>
              </a:rPr>
              <a:t>w tworzenie długoterminowych polityk publicznych na poziomie lokalnym (w przeciwieństwie do „partnerstwa” utożsamianego z bieżącą współpracą przy realizacji zadań zaprogramowanych przez inny podmiot),</a:t>
            </a:r>
          </a:p>
          <a:p>
            <a:pPr>
              <a:buFont typeface="Wingdings" panose="05000000000000000000" pitchFamily="2" charset="2"/>
              <a:buChar char="v"/>
            </a:pPr>
            <a:r>
              <a:rPr lang="pl-PL" altLang="pl-PL" sz="2000" dirty="0" smtClean="0">
                <a:ea typeface="ＭＳ Ｐゴシック" pitchFamily="34" charset="-128"/>
              </a:rPr>
              <a:t>Działanie </a:t>
            </a:r>
            <a:r>
              <a:rPr lang="pl-PL" altLang="pl-PL" sz="2000" dirty="0">
                <a:ea typeface="ＭＳ Ｐゴシック" pitchFamily="34" charset="-128"/>
              </a:rPr>
              <a:t>w oparciu o strategie i programy opracowane w sposób partycypacyjny,</a:t>
            </a:r>
          </a:p>
          <a:p>
            <a:pPr>
              <a:buFont typeface="Wingdings" panose="05000000000000000000" pitchFamily="2" charset="2"/>
              <a:buChar char="v"/>
            </a:pPr>
            <a:r>
              <a:rPr lang="pl-PL" altLang="pl-PL" sz="2000" dirty="0" smtClean="0">
                <a:ea typeface="ＭＳ Ｐゴシック" pitchFamily="34" charset="-128"/>
              </a:rPr>
              <a:t>Odpowiedzialność </a:t>
            </a:r>
            <a:r>
              <a:rPr lang="pl-PL" altLang="pl-PL" sz="2000" dirty="0">
                <a:ea typeface="ＭＳ Ｐゴシック" pitchFamily="34" charset="-128"/>
              </a:rPr>
              <a:t>za współrządzenie i współzarządzanie rozwojem wspólnoty lokalnej, włączającym osoby i środowiska znajdujące się w trudnych sytuacjach życiowych.</a:t>
            </a:r>
          </a:p>
          <a:p>
            <a:pPr eaLnBrk="1" hangingPunct="1">
              <a:lnSpc>
                <a:spcPct val="90000"/>
              </a:lnSpc>
              <a:buFont typeface="Wingdings" panose="05000000000000000000" pitchFamily="2" charset="2"/>
              <a:buChar char="Ø"/>
            </a:pPr>
            <a:endParaRPr lang="pl-PL" altLang="pl-PL" sz="20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endParaRPr lang="pl-PL" altLang="pl-PL" sz="3200" dirty="0" smtClean="0">
              <a:solidFill>
                <a:schemeClr val="accent2">
                  <a:lumMod val="75000"/>
                </a:schemeClr>
              </a:solidFill>
            </a:endParaRPr>
          </a:p>
        </p:txBody>
      </p:sp>
      <p:sp>
        <p:nvSpPr>
          <p:cNvPr id="3075" name="Rectangle 3"/>
          <p:cNvSpPr>
            <a:spLocks noGrp="1" noChangeArrowheads="1"/>
          </p:cNvSpPr>
          <p:nvPr>
            <p:ph type="body" idx="1"/>
          </p:nvPr>
        </p:nvSpPr>
        <p:spPr>
          <a:xfrm>
            <a:off x="539552" y="1340768"/>
            <a:ext cx="8229600" cy="4320480"/>
          </a:xfrm>
        </p:spPr>
        <p:txBody>
          <a:bodyPr/>
          <a:lstStyle/>
          <a:p>
            <a:pPr>
              <a:buFont typeface="Wingdings" panose="05000000000000000000" pitchFamily="2" charset="2"/>
              <a:buChar char="v"/>
            </a:pPr>
            <a:r>
              <a:rPr lang="pl-PL" altLang="pl-PL" sz="2400" dirty="0">
                <a:ea typeface="ＭＳ Ｐゴシック" pitchFamily="34" charset="-128"/>
              </a:rPr>
              <a:t>P</a:t>
            </a:r>
            <a:r>
              <a:rPr lang="pl-PL" altLang="pl-PL" sz="2400" dirty="0" smtClean="0">
                <a:ea typeface="ＭＳ Ｐゴシック" pitchFamily="34" charset="-128"/>
              </a:rPr>
              <a:t>artnerstwo </a:t>
            </a:r>
            <a:r>
              <a:rPr lang="pl-PL" altLang="pl-PL" sz="2400" dirty="0">
                <a:ea typeface="ＭＳ Ｐゴシック" pitchFamily="34" charset="-128"/>
              </a:rPr>
              <a:t>lokalne jest tu rozumiane jako instytucja demokracji </a:t>
            </a:r>
            <a:r>
              <a:rPr lang="pl-PL" altLang="pl-PL" sz="2400" dirty="0" err="1">
                <a:ea typeface="ＭＳ Ｐゴシック" pitchFamily="34" charset="-128"/>
              </a:rPr>
              <a:t>semibezpośredniej</a:t>
            </a:r>
            <a:r>
              <a:rPr lang="pl-PL" altLang="pl-PL" sz="2400" dirty="0">
                <a:ea typeface="ＭＳ Ｐゴシック" pitchFamily="34" charset="-128"/>
              </a:rPr>
              <a:t> - obywatele programują rozwiązania</a:t>
            </a:r>
            <a:r>
              <a:rPr lang="pl-PL" altLang="pl-PL" sz="1200" dirty="0">
                <a:ea typeface="ＭＳ Ｐゴシック" pitchFamily="34" charset="-128"/>
              </a:rPr>
              <a:t>, </a:t>
            </a:r>
            <a:r>
              <a:rPr lang="pl-PL" altLang="pl-PL" sz="2400" dirty="0">
                <a:ea typeface="ＭＳ Ｐゴシック" pitchFamily="34" charset="-128"/>
              </a:rPr>
              <a:t>ale ostateczne decyzje leżą po stronie instytucji pochodzących z wyboru, </a:t>
            </a:r>
          </a:p>
          <a:p>
            <a:pPr>
              <a:buFont typeface="Wingdings" panose="05000000000000000000" pitchFamily="2" charset="2"/>
              <a:buChar char="v"/>
            </a:pPr>
            <a:r>
              <a:rPr lang="pl-PL" altLang="pl-PL" sz="2400" dirty="0">
                <a:ea typeface="ＭＳ Ｐゴシック" pitchFamily="34" charset="-128"/>
              </a:rPr>
              <a:t>A</a:t>
            </a:r>
            <a:r>
              <a:rPr lang="pl-PL" altLang="pl-PL" sz="2400" dirty="0" smtClean="0">
                <a:ea typeface="ＭＳ Ｐゴシック" pitchFamily="34" charset="-128"/>
              </a:rPr>
              <a:t> </a:t>
            </a:r>
            <a:r>
              <a:rPr lang="pl-PL" altLang="pl-PL" sz="2400" dirty="0">
                <a:ea typeface="ＭＳ Ｐゴシック" pitchFamily="34" charset="-128"/>
              </a:rPr>
              <a:t>także demokracji partycypacyjnej i </a:t>
            </a:r>
            <a:r>
              <a:rPr lang="pl-PL" altLang="pl-PL" sz="2400" dirty="0" err="1">
                <a:ea typeface="ＭＳ Ｐゴシック" pitchFamily="34" charset="-128"/>
              </a:rPr>
              <a:t>deliberatywnej</a:t>
            </a:r>
            <a:r>
              <a:rPr lang="pl-PL" altLang="pl-PL" sz="2400" dirty="0">
                <a:ea typeface="ＭＳ Ｐゴシック" pitchFamily="34" charset="-128"/>
              </a:rPr>
              <a:t> – obywatele i władze publiczne uczestniczą w dyskusji, której celem jest osiągnięcie konsensusu społecznego, wypracowanie wspólnych rozwiązań i pogodzenie różnych interesów,</a:t>
            </a:r>
          </a:p>
          <a:p>
            <a:pPr>
              <a:buFont typeface="Wingdings" panose="05000000000000000000" pitchFamily="2" charset="2"/>
              <a:buChar char="v"/>
            </a:pPr>
            <a:r>
              <a:rPr lang="pl-PL" altLang="pl-PL" sz="2400" dirty="0">
                <a:ea typeface="ＭＳ Ｐゴシック" pitchFamily="34" charset="-128"/>
              </a:rPr>
              <a:t>K</a:t>
            </a:r>
            <a:r>
              <a:rPr lang="pl-PL" altLang="pl-PL" sz="2400" dirty="0" smtClean="0">
                <a:ea typeface="ＭＳ Ｐゴシック" pitchFamily="34" charset="-128"/>
              </a:rPr>
              <a:t>oncepcja </a:t>
            </a:r>
            <a:r>
              <a:rPr lang="pl-PL" altLang="pl-PL" sz="2400" dirty="0">
                <a:ea typeface="ＭＳ Ｐゴシック" pitchFamily="34" charset="-128"/>
              </a:rPr>
              <a:t>ta w pełni wpisuje się w ideę </a:t>
            </a:r>
            <a:r>
              <a:rPr lang="pl-PL" altLang="pl-PL" sz="2400" i="1" dirty="0">
                <a:ea typeface="ＭＳ Ｐゴシック" pitchFamily="34" charset="-128"/>
              </a:rPr>
              <a:t>public </a:t>
            </a:r>
            <a:r>
              <a:rPr lang="pl-PL" altLang="pl-PL" sz="2400" i="1" dirty="0" err="1">
                <a:ea typeface="ＭＳ Ｐゴシック" pitchFamily="34" charset="-128"/>
              </a:rPr>
              <a:t>governance</a:t>
            </a:r>
            <a:r>
              <a:rPr lang="pl-PL" altLang="pl-PL" sz="2400" i="1" dirty="0">
                <a:ea typeface="ＭＳ Ｐゴシック" pitchFamily="34" charset="-128"/>
              </a:rPr>
              <a:t>.</a:t>
            </a:r>
            <a:endParaRPr lang="pl-PL" altLang="pl-PL" sz="2400" dirty="0">
              <a:ea typeface="ＭＳ Ｐゴシック" pitchFamily="34" charset="-128"/>
            </a:endParaRPr>
          </a:p>
          <a:p>
            <a:pPr eaLnBrk="1" hangingPunct="1">
              <a:lnSpc>
                <a:spcPct val="90000"/>
              </a:lnSpc>
            </a:pPr>
            <a:endParaRPr lang="pl-PL" altLang="pl-PL" sz="24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548680"/>
            <a:ext cx="8229600" cy="1143000"/>
          </a:xfrm>
        </p:spPr>
        <p:txBody>
          <a:bodyPr/>
          <a:lstStyle/>
          <a:p>
            <a:pPr eaLnBrk="1" hangingPunct="1"/>
            <a:r>
              <a:rPr lang="pl-PL" altLang="pl-PL" sz="3200" b="1" dirty="0" smtClean="0">
                <a:solidFill>
                  <a:schemeClr val="accent2">
                    <a:lumMod val="75000"/>
                  </a:schemeClr>
                </a:solidFill>
              </a:rPr>
              <a:t>Przykład: Gmina Czarnków</a:t>
            </a:r>
          </a:p>
        </p:txBody>
      </p:sp>
      <p:sp>
        <p:nvSpPr>
          <p:cNvPr id="3075" name="Rectangle 3"/>
          <p:cNvSpPr>
            <a:spLocks noGrp="1" noChangeArrowheads="1"/>
          </p:cNvSpPr>
          <p:nvPr>
            <p:ph type="body" idx="1"/>
          </p:nvPr>
        </p:nvSpPr>
        <p:spPr>
          <a:xfrm>
            <a:off x="467544" y="1700808"/>
            <a:ext cx="8229600" cy="3889101"/>
          </a:xfrm>
        </p:spPr>
        <p:txBody>
          <a:bodyPr/>
          <a:lstStyle/>
          <a:p>
            <a:pPr eaLnBrk="1" hangingPunct="1">
              <a:lnSpc>
                <a:spcPct val="90000"/>
              </a:lnSpc>
            </a:pPr>
            <a:endParaRPr lang="pl-PL" altLang="pl-PL" sz="24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572604491"/>
              </p:ext>
            </p:extLst>
          </p:nvPr>
        </p:nvGraphicFramePr>
        <p:xfrm>
          <a:off x="1908175" y="1637595"/>
          <a:ext cx="6120209" cy="4284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smtClean="0">
                <a:solidFill>
                  <a:schemeClr val="accent2">
                    <a:lumMod val="75000"/>
                  </a:schemeClr>
                </a:solidFill>
              </a:rPr>
              <a:t>Przykład: </a:t>
            </a:r>
            <a:r>
              <a:rPr lang="pl-PL" altLang="pl-PL" sz="3200" b="1" dirty="0">
                <a:solidFill>
                  <a:schemeClr val="accent2">
                    <a:lumMod val="75000"/>
                  </a:schemeClr>
                </a:solidFill>
              </a:rPr>
              <a:t>M</a:t>
            </a:r>
            <a:r>
              <a:rPr lang="pl-PL" altLang="pl-PL" sz="3200" b="1" dirty="0" smtClean="0">
                <a:solidFill>
                  <a:schemeClr val="accent2">
                    <a:lumMod val="75000"/>
                  </a:schemeClr>
                </a:solidFill>
              </a:rPr>
              <a:t>iasto Poznań</a:t>
            </a:r>
          </a:p>
        </p:txBody>
      </p:sp>
      <p:sp>
        <p:nvSpPr>
          <p:cNvPr id="3075" name="Rectangle 3"/>
          <p:cNvSpPr>
            <a:spLocks noGrp="1" noChangeArrowheads="1"/>
          </p:cNvSpPr>
          <p:nvPr>
            <p:ph type="body" idx="1"/>
          </p:nvPr>
        </p:nvSpPr>
        <p:spPr>
          <a:xfrm>
            <a:off x="467544" y="1700808"/>
            <a:ext cx="8229600" cy="4320580"/>
          </a:xfrm>
        </p:spPr>
        <p:txBody>
          <a:bodyPr/>
          <a:lstStyle/>
          <a:p>
            <a:pPr marL="0" indent="0" algn="just" eaLnBrk="1" hangingPunct="1">
              <a:lnSpc>
                <a:spcPct val="90000"/>
              </a:lnSpc>
              <a:buNone/>
            </a:pPr>
            <a:endParaRPr lang="pl-PL" altLang="pl-PL" sz="2000" dirty="0" smtClean="0">
              <a:solidFill>
                <a:schemeClr val="accent2">
                  <a:lumMod val="75000"/>
                </a:schemeClr>
              </a:solidFill>
            </a:endParaRPr>
          </a:p>
          <a:p>
            <a:pPr marL="0" indent="0" algn="just" eaLnBrk="1" hangingPunct="1">
              <a:lnSpc>
                <a:spcPct val="90000"/>
              </a:lnSpc>
              <a:buNone/>
            </a:pPr>
            <a:endParaRPr lang="pl-PL" altLang="pl-PL" sz="2000" dirty="0">
              <a:solidFill>
                <a:schemeClr val="accent2">
                  <a:lumMod val="75000"/>
                </a:schemeClr>
              </a:solidFill>
            </a:endParaRPr>
          </a:p>
          <a:p>
            <a:pPr marL="0" indent="0" algn="just" eaLnBrk="1" hangingPunct="1">
              <a:lnSpc>
                <a:spcPct val="90000"/>
              </a:lnSpc>
              <a:buNone/>
            </a:pPr>
            <a:endParaRPr lang="pl-PL" altLang="pl-PL" sz="2000" dirty="0" smtClean="0">
              <a:solidFill>
                <a:schemeClr val="accent2">
                  <a:lumMod val="75000"/>
                </a:schemeClr>
              </a:solidFill>
            </a:endParaRPr>
          </a:p>
          <a:p>
            <a:pPr marL="0" indent="0" algn="just" eaLnBrk="1" hangingPunct="1">
              <a:lnSpc>
                <a:spcPct val="90000"/>
              </a:lnSpc>
              <a:buNone/>
            </a:pPr>
            <a:endParaRPr lang="pl-PL" altLang="pl-PL" sz="2000" dirty="0">
              <a:solidFill>
                <a:schemeClr val="accent2">
                  <a:lumMod val="75000"/>
                </a:schemeClr>
              </a:solidFill>
            </a:endParaRPr>
          </a:p>
          <a:p>
            <a:pPr marL="0" indent="0" algn="just" eaLnBrk="1" hangingPunct="1">
              <a:lnSpc>
                <a:spcPct val="90000"/>
              </a:lnSpc>
              <a:buNone/>
            </a:pPr>
            <a:endParaRPr lang="pl-PL" altLang="pl-PL" sz="2000" dirty="0" smtClean="0">
              <a:solidFill>
                <a:schemeClr val="accent2">
                  <a:lumMod val="75000"/>
                </a:schemeClr>
              </a:solidFill>
            </a:endParaRPr>
          </a:p>
          <a:p>
            <a:pPr marL="0" indent="0" algn="just" eaLnBrk="1" hangingPunct="1">
              <a:lnSpc>
                <a:spcPct val="90000"/>
              </a:lnSpc>
              <a:buNone/>
            </a:pPr>
            <a:endParaRPr lang="pl-PL" altLang="pl-PL" sz="2000" dirty="0" smtClean="0">
              <a:solidFill>
                <a:schemeClr val="accent2">
                  <a:lumMod val="75000"/>
                </a:schemeClr>
              </a:solidFill>
            </a:endParaRPr>
          </a:p>
          <a:p>
            <a:pPr marL="0" indent="0" algn="just" eaLnBrk="1" hangingPunct="1">
              <a:lnSpc>
                <a:spcPct val="90000"/>
              </a:lnSpc>
              <a:buNone/>
            </a:pPr>
            <a:endParaRPr lang="pl-PL" altLang="pl-PL" sz="2000" dirty="0">
              <a:solidFill>
                <a:schemeClr val="accent2">
                  <a:lumMod val="75000"/>
                </a:schemeClr>
              </a:solidFill>
            </a:endParaRPr>
          </a:p>
          <a:p>
            <a:pPr marL="0" indent="0" algn="just" eaLnBrk="1" hangingPunct="1">
              <a:lnSpc>
                <a:spcPct val="90000"/>
              </a:lnSpc>
              <a:buNone/>
            </a:pPr>
            <a:endParaRPr lang="pl-PL" altLang="pl-PL" sz="2000" dirty="0" smtClean="0">
              <a:solidFill>
                <a:schemeClr val="accent2">
                  <a:lumMod val="75000"/>
                </a:schemeClr>
              </a:solidFill>
            </a:endParaRPr>
          </a:p>
          <a:p>
            <a:pPr marL="0" indent="0" algn="just" eaLnBrk="1" hangingPunct="1">
              <a:lnSpc>
                <a:spcPct val="90000"/>
              </a:lnSpc>
              <a:buNone/>
            </a:pPr>
            <a:endParaRPr lang="pl-PL" altLang="pl-PL" sz="2000" dirty="0">
              <a:solidFill>
                <a:schemeClr val="accent2">
                  <a:lumMod val="75000"/>
                </a:schemeClr>
              </a:solidFill>
            </a:endParaRPr>
          </a:p>
          <a:p>
            <a:pPr marL="0" indent="0" algn="just" eaLnBrk="1" hangingPunct="1">
              <a:lnSpc>
                <a:spcPct val="90000"/>
              </a:lnSpc>
              <a:buNone/>
            </a:pPr>
            <a:endParaRPr lang="pl-PL" altLang="pl-PL" sz="2000" dirty="0" smtClean="0">
              <a:solidFill>
                <a:schemeClr val="accent2">
                  <a:lumMod val="75000"/>
                </a:schemeClr>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969452" y="2067428"/>
            <a:ext cx="2304256"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strategiczne</a:t>
            </a:r>
            <a:endParaRPr lang="pl-PL" dirty="0"/>
          </a:p>
        </p:txBody>
      </p:sp>
      <p:sp>
        <p:nvSpPr>
          <p:cNvPr id="3" name="Prostokąt zaokrąglony 2"/>
          <p:cNvSpPr/>
          <p:nvPr/>
        </p:nvSpPr>
        <p:spPr>
          <a:xfrm>
            <a:off x="927228" y="3429000"/>
            <a:ext cx="1619833"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tematyczne</a:t>
            </a:r>
          </a:p>
          <a:p>
            <a:pPr algn="ctr"/>
            <a:r>
              <a:rPr lang="pl-PL" dirty="0" smtClean="0"/>
              <a:t>(bezdomność)</a:t>
            </a:r>
            <a:endParaRPr lang="pl-PL" dirty="0"/>
          </a:p>
        </p:txBody>
      </p:sp>
      <p:sp>
        <p:nvSpPr>
          <p:cNvPr id="9" name="Prostokąt zaokrąglony 8"/>
          <p:cNvSpPr/>
          <p:nvPr/>
        </p:nvSpPr>
        <p:spPr>
          <a:xfrm>
            <a:off x="3592781" y="3429000"/>
            <a:ext cx="1602547"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tematyczne</a:t>
            </a:r>
          </a:p>
          <a:p>
            <a:pPr algn="ctr"/>
            <a:r>
              <a:rPr lang="pl-PL" dirty="0" smtClean="0"/>
              <a:t>(zatrudnienie socjalne)</a:t>
            </a:r>
            <a:endParaRPr lang="pl-PL" dirty="0"/>
          </a:p>
        </p:txBody>
      </p:sp>
      <p:sp>
        <p:nvSpPr>
          <p:cNvPr id="10" name="Prostokąt zaokrąglony 9"/>
          <p:cNvSpPr/>
          <p:nvPr/>
        </p:nvSpPr>
        <p:spPr>
          <a:xfrm>
            <a:off x="6206346" y="3429000"/>
            <a:ext cx="1512168" cy="7920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tematyczne</a:t>
            </a:r>
            <a:endParaRPr lang="pl-PL" dirty="0"/>
          </a:p>
        </p:txBody>
      </p:sp>
      <p:sp>
        <p:nvSpPr>
          <p:cNvPr id="4" name="Elipsa 3"/>
          <p:cNvSpPr/>
          <p:nvPr/>
        </p:nvSpPr>
        <p:spPr>
          <a:xfrm>
            <a:off x="2315009" y="4437112"/>
            <a:ext cx="1277772" cy="11522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dzielnicowe</a:t>
            </a:r>
            <a:endParaRPr lang="pl-PL" dirty="0"/>
          </a:p>
        </p:txBody>
      </p:sp>
      <p:sp>
        <p:nvSpPr>
          <p:cNvPr id="12" name="Elipsa 11"/>
          <p:cNvSpPr/>
          <p:nvPr/>
        </p:nvSpPr>
        <p:spPr>
          <a:xfrm>
            <a:off x="5076056" y="4437112"/>
            <a:ext cx="1277772" cy="11522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dzielnicowe</a:t>
            </a:r>
            <a:endParaRPr lang="pl-PL" dirty="0"/>
          </a:p>
        </p:txBody>
      </p:sp>
      <p:sp>
        <p:nvSpPr>
          <p:cNvPr id="13" name="Elipsa 12"/>
          <p:cNvSpPr/>
          <p:nvPr/>
        </p:nvSpPr>
        <p:spPr>
          <a:xfrm>
            <a:off x="7525261" y="4365104"/>
            <a:ext cx="1277772" cy="11522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Partnerstwo dzielnicowe</a:t>
            </a:r>
            <a:endParaRPr lang="pl-PL" dirty="0"/>
          </a:p>
        </p:txBody>
      </p:sp>
      <p:cxnSp>
        <p:nvCxnSpPr>
          <p:cNvPr id="14" name="Łącznik prosty ze strzałką 13"/>
          <p:cNvCxnSpPr/>
          <p:nvPr/>
        </p:nvCxnSpPr>
        <p:spPr>
          <a:xfrm>
            <a:off x="5076056" y="2715500"/>
            <a:ext cx="1656184" cy="71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1908175" y="2715500"/>
            <a:ext cx="1439689" cy="641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a:stCxn id="2" idx="2"/>
          </p:cNvCxnSpPr>
          <p:nvPr/>
        </p:nvCxnSpPr>
        <p:spPr>
          <a:xfrm>
            <a:off x="4121580" y="2715500"/>
            <a:ext cx="0" cy="71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a:endCxn id="4" idx="0"/>
          </p:cNvCxnSpPr>
          <p:nvPr/>
        </p:nvCxnSpPr>
        <p:spPr>
          <a:xfrm flipH="1">
            <a:off x="2953895" y="2715500"/>
            <a:ext cx="638886" cy="1721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a:off x="4928692" y="2771784"/>
            <a:ext cx="972108" cy="1649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Łącznik prostoliniowy 23"/>
          <p:cNvCxnSpPr/>
          <p:nvPr/>
        </p:nvCxnSpPr>
        <p:spPr>
          <a:xfrm>
            <a:off x="5273708" y="2315301"/>
            <a:ext cx="3186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8460432" y="2315301"/>
            <a:ext cx="0" cy="2049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864096"/>
          </a:xfrm>
        </p:spPr>
        <p:txBody>
          <a:bodyPr/>
          <a:lstStyle/>
          <a:p>
            <a:pPr eaLnBrk="1" hangingPunct="1"/>
            <a:r>
              <a:rPr lang="pl-PL" altLang="pl-PL" sz="3200" b="1" dirty="0" smtClean="0">
                <a:solidFill>
                  <a:schemeClr val="accent2">
                    <a:lumMod val="75000"/>
                  </a:schemeClr>
                </a:solidFill>
              </a:rPr>
              <a:t>Propozycje rozwiązań prawnych</a:t>
            </a:r>
          </a:p>
        </p:txBody>
      </p:sp>
      <p:sp>
        <p:nvSpPr>
          <p:cNvPr id="3075" name="Rectangle 3"/>
          <p:cNvSpPr>
            <a:spLocks noGrp="1" noChangeArrowheads="1"/>
          </p:cNvSpPr>
          <p:nvPr>
            <p:ph type="body" idx="1"/>
          </p:nvPr>
        </p:nvSpPr>
        <p:spPr>
          <a:xfrm>
            <a:off x="467544" y="1556793"/>
            <a:ext cx="8229600" cy="4248696"/>
          </a:xfrm>
        </p:spPr>
        <p:txBody>
          <a:bodyPr/>
          <a:lstStyle/>
          <a:p>
            <a:pPr marL="0" indent="0">
              <a:buNone/>
            </a:pPr>
            <a:r>
              <a:rPr lang="pl-PL" sz="1800" dirty="0"/>
              <a:t>Rekomendacja prawna w tym zakresie została opracowana w ramach projektu systemowego „Tworzenie i rozwijanie standardów usług pomocy i integracji społecznej</a:t>
            </a:r>
            <a:r>
              <a:rPr lang="pl-PL" sz="1800" dirty="0" smtClean="0"/>
              <a:t>”. Zakłada </a:t>
            </a:r>
            <a:r>
              <a:rPr lang="pl-PL" sz="1800" dirty="0"/>
              <a:t>wprowadzenie nowych przepisów do Ustawy o działalności pożytku publicznego i o wolontariacie dotyczących następujących kwestii:</a:t>
            </a:r>
          </a:p>
          <a:p>
            <a:pPr lvl="0">
              <a:buFont typeface="Wingdings" panose="05000000000000000000" pitchFamily="2" charset="2"/>
              <a:buChar char="v"/>
            </a:pPr>
            <a:r>
              <a:rPr lang="pl-PL" sz="1800" dirty="0"/>
              <a:t>Zasady funkcjonowania partnerstwa</a:t>
            </a:r>
          </a:p>
          <a:p>
            <a:pPr lvl="0">
              <a:buFont typeface="Wingdings" panose="05000000000000000000" pitchFamily="2" charset="2"/>
              <a:buChar char="v"/>
            </a:pPr>
            <a:r>
              <a:rPr lang="pl-PL" sz="1800" dirty="0"/>
              <a:t>Zakres podmiotowy (kto może tworzyć, kto przystępować)</a:t>
            </a:r>
          </a:p>
          <a:p>
            <a:pPr lvl="0">
              <a:buFont typeface="Wingdings" panose="05000000000000000000" pitchFamily="2" charset="2"/>
              <a:buChar char="v"/>
            </a:pPr>
            <a:r>
              <a:rPr lang="pl-PL" sz="1800" dirty="0"/>
              <a:t>Zakres przedmiotowy (w jakim obszarze działa partnerstwo)</a:t>
            </a:r>
          </a:p>
          <a:p>
            <a:pPr lvl="0">
              <a:buFont typeface="Wingdings" panose="05000000000000000000" pitchFamily="2" charset="2"/>
              <a:buChar char="v"/>
            </a:pPr>
            <a:r>
              <a:rPr lang="pl-PL" sz="1800" dirty="0"/>
              <a:t>Sposób powstania partnerstwa </a:t>
            </a:r>
          </a:p>
          <a:p>
            <a:pPr lvl="0">
              <a:buFont typeface="Wingdings" panose="05000000000000000000" pitchFamily="2" charset="2"/>
              <a:buChar char="v"/>
            </a:pPr>
            <a:r>
              <a:rPr lang="pl-PL" sz="1800" dirty="0"/>
              <a:t>Zawartość statutu inne dokumenty w partnerstwie</a:t>
            </a:r>
          </a:p>
          <a:p>
            <a:pPr lvl="0">
              <a:buFont typeface="Wingdings" panose="05000000000000000000" pitchFamily="2" charset="2"/>
              <a:buChar char="v"/>
            </a:pPr>
            <a:r>
              <a:rPr lang="pl-PL" sz="1800" dirty="0"/>
              <a:t>Organy partnerstwa (jakie, jak liczne, organy obligatoryjne i fakultatywne)</a:t>
            </a:r>
          </a:p>
          <a:p>
            <a:pPr lvl="0">
              <a:buFont typeface="Wingdings" panose="05000000000000000000" pitchFamily="2" charset="2"/>
              <a:buChar char="v"/>
            </a:pPr>
            <a:r>
              <a:rPr lang="pl-PL" sz="1800" dirty="0"/>
              <a:t>Majątek partnerstwa</a:t>
            </a:r>
          </a:p>
          <a:p>
            <a:pPr lvl="0">
              <a:buFont typeface="Wingdings" panose="05000000000000000000" pitchFamily="2" charset="2"/>
              <a:buChar char="v"/>
            </a:pPr>
            <a:r>
              <a:rPr lang="pl-PL" sz="1800" dirty="0"/>
              <a:t>Działalność gospodarcza </a:t>
            </a:r>
          </a:p>
          <a:p>
            <a:pPr lvl="0">
              <a:buFont typeface="Wingdings" panose="05000000000000000000" pitchFamily="2" charset="2"/>
              <a:buChar char="v"/>
            </a:pPr>
            <a:r>
              <a:rPr lang="pl-PL" sz="1800" dirty="0"/>
              <a:t>Przystępowanie do podmiotu </a:t>
            </a:r>
          </a:p>
          <a:p>
            <a:pPr lvl="0">
              <a:buFont typeface="Wingdings" panose="05000000000000000000" pitchFamily="2" charset="2"/>
              <a:buChar char="v"/>
            </a:pPr>
            <a:r>
              <a:rPr lang="pl-PL" sz="1800" dirty="0"/>
              <a:t>Rozwiązanie, likwidacja podmiotu.</a:t>
            </a:r>
          </a:p>
          <a:p>
            <a:pPr eaLnBrk="1" hangingPunct="1">
              <a:lnSpc>
                <a:spcPct val="90000"/>
              </a:lnSpc>
            </a:pPr>
            <a:endParaRPr lang="pl-PL" altLang="pl-PL" sz="18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endParaRPr lang="pl-PL" altLang="pl-PL" sz="3200" dirty="0" smtClean="0">
              <a:solidFill>
                <a:schemeClr val="accent2">
                  <a:lumMod val="75000"/>
                </a:schemeClr>
              </a:solidFill>
            </a:endParaRPr>
          </a:p>
        </p:txBody>
      </p:sp>
      <p:sp>
        <p:nvSpPr>
          <p:cNvPr id="3075" name="Rectangle 3"/>
          <p:cNvSpPr>
            <a:spLocks noGrp="1" noChangeArrowheads="1"/>
          </p:cNvSpPr>
          <p:nvPr>
            <p:ph type="body" idx="1"/>
          </p:nvPr>
        </p:nvSpPr>
        <p:spPr>
          <a:xfrm>
            <a:off x="457200" y="2060848"/>
            <a:ext cx="8229600" cy="3889101"/>
          </a:xfrm>
        </p:spPr>
        <p:txBody>
          <a:bodyPr/>
          <a:lstStyle/>
          <a:p>
            <a:pPr marL="0" indent="0">
              <a:lnSpc>
                <a:spcPct val="90000"/>
              </a:lnSpc>
              <a:buNone/>
            </a:pPr>
            <a:r>
              <a:rPr lang="pl-PL" sz="2800" dirty="0" smtClean="0"/>
              <a:t>Partnerstwo </a:t>
            </a:r>
            <a:r>
              <a:rPr lang="pl-PL" sz="2800" dirty="0"/>
              <a:t>miałoby formę zmodyfikowanego związku stowarzyszeń, którego członkami na równych prawach mogłyby być gminne jednostki samorządu terytorialnego, organizacje obywatelskie oraz przedsiębiorcy.</a:t>
            </a:r>
          </a:p>
          <a:p>
            <a:pPr>
              <a:lnSpc>
                <a:spcPct val="90000"/>
              </a:lnSpc>
            </a:pPr>
            <a:endParaRPr lang="pl-PL" sz="2000" dirty="0">
              <a:solidFill>
                <a:schemeClr val="accent2">
                  <a:lumMod val="75000"/>
                </a:schemeClr>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a:xfrm>
            <a:off x="395288" y="1340768"/>
            <a:ext cx="8569325" cy="1944216"/>
          </a:xfrm>
        </p:spPr>
        <p:txBody>
          <a:bodyPr/>
          <a:lstStyle/>
          <a:p>
            <a:r>
              <a:rPr lang="pl-PL" sz="4000" b="1" dirty="0"/>
              <a:t>Partnerstwo jako element </a:t>
            </a:r>
            <a:r>
              <a:rPr lang="pl-PL" sz="4000" b="1" dirty="0" smtClean="0"/>
              <a:t>zarządzania </a:t>
            </a:r>
            <a:r>
              <a:rPr lang="pl-PL" sz="4000" b="1" dirty="0"/>
              <a:t>na poziomie lokalnym i regionalnym </a:t>
            </a:r>
            <a:r>
              <a:rPr lang="pl-PL" sz="2400" b="1" dirty="0" smtClean="0"/>
              <a:t/>
            </a:r>
            <a:br>
              <a:rPr lang="pl-PL" sz="2400" b="1" dirty="0" smtClean="0"/>
            </a:br>
            <a:r>
              <a:rPr lang="pl-PL" sz="2400" b="1" dirty="0"/>
              <a:t/>
            </a:r>
            <a:br>
              <a:rPr lang="pl-PL" sz="2400" b="1" dirty="0"/>
            </a:br>
            <a:r>
              <a:rPr lang="pl-PL" sz="2400" dirty="0" smtClean="0"/>
              <a:t>Lidia Węsierska-Chyc</a:t>
            </a:r>
            <a:endParaRPr lang="pl-PL" altLang="pl-PL" sz="2400" b="1" i="1" dirty="0" smtClean="0">
              <a:solidFill>
                <a:srgbClr val="002060"/>
              </a:solidFill>
            </a:endParaRP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00"/>
            <a:ext cx="914400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808963"/>
      </p:ext>
    </p:extLst>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600" b="1" dirty="0" smtClean="0">
                <a:solidFill>
                  <a:schemeClr val="accent2">
                    <a:lumMod val="75000"/>
                  </a:schemeClr>
                </a:solidFill>
              </a:rPr>
              <a:t>Poziom regionalny</a:t>
            </a:r>
          </a:p>
        </p:txBody>
      </p:sp>
      <p:sp>
        <p:nvSpPr>
          <p:cNvPr id="3075" name="Rectangle 3"/>
          <p:cNvSpPr>
            <a:spLocks noGrp="1" noChangeArrowheads="1"/>
          </p:cNvSpPr>
          <p:nvPr>
            <p:ph type="body" idx="1"/>
          </p:nvPr>
        </p:nvSpPr>
        <p:spPr>
          <a:xfrm>
            <a:off x="467544" y="1772816"/>
            <a:ext cx="8229600" cy="3889101"/>
          </a:xfrm>
        </p:spPr>
        <p:txBody>
          <a:bodyPr/>
          <a:lstStyle/>
          <a:p>
            <a:pPr marL="544512" indent="-457200" defTabSz="538163" eaLnBrk="1" hangingPunct="1">
              <a:buFont typeface="Wingdings" panose="05000000000000000000" pitchFamily="2" charset="2"/>
              <a:buChar char="v"/>
            </a:pPr>
            <a:r>
              <a:rPr lang="pl-PL" altLang="pl-PL" dirty="0" smtClean="0"/>
              <a:t>Komitet </a:t>
            </a:r>
            <a:r>
              <a:rPr lang="pl-PL" altLang="pl-PL" dirty="0"/>
              <a:t>E</a:t>
            </a:r>
            <a:r>
              <a:rPr lang="pl-PL" altLang="pl-PL" dirty="0" smtClean="0"/>
              <a:t>konomii Społecznej</a:t>
            </a:r>
          </a:p>
          <a:p>
            <a:pPr marL="544512" indent="-457200" defTabSz="538163" eaLnBrk="1" hangingPunct="1">
              <a:buFont typeface="Wingdings" panose="05000000000000000000" pitchFamily="2" charset="2"/>
              <a:buChar char="v"/>
            </a:pPr>
            <a:r>
              <a:rPr lang="pl-PL" altLang="pl-PL" dirty="0" smtClean="0"/>
              <a:t>Wielkopolska Rada Działalności Pożytku Publicznego</a:t>
            </a: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20" y="1052736"/>
            <a:ext cx="8229600" cy="2708920"/>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rmAutofit fontScale="97500"/>
          </a:bodyPr>
          <a:lstStyle/>
          <a:p>
            <a:pPr algn="ctr" eaLnBrk="1" hangingPunct="1">
              <a:buFontTx/>
              <a:buNone/>
            </a:pPr>
            <a:r>
              <a:rPr lang="pl-PL" altLang="pl-PL" sz="3600" b="1" dirty="0">
                <a:solidFill>
                  <a:schemeClr val="accent2"/>
                </a:solidFill>
              </a:rPr>
              <a:t>Dziękuję za </a:t>
            </a:r>
            <a:r>
              <a:rPr lang="pl-PL" altLang="pl-PL" sz="3600" b="1" dirty="0" smtClean="0">
                <a:solidFill>
                  <a:schemeClr val="accent2"/>
                </a:solidFill>
              </a:rPr>
              <a:t>uwagę</a:t>
            </a:r>
            <a:endParaRPr lang="pl-PL" altLang="pl-PL" sz="3600" b="1" dirty="0">
              <a:solidFill>
                <a:schemeClr val="accent2"/>
              </a:solidFill>
            </a:endParaRPr>
          </a:p>
          <a:p>
            <a:pPr algn="ctr" eaLnBrk="1" hangingPunct="1">
              <a:buFontTx/>
              <a:buNone/>
            </a:pPr>
            <a:endParaRPr lang="pl-PL" altLang="pl-PL" sz="3600" b="1" dirty="0">
              <a:solidFill>
                <a:schemeClr val="accent2"/>
              </a:solidFill>
            </a:endParaRPr>
          </a:p>
          <a:p>
            <a:pPr algn="ctr" eaLnBrk="1" hangingPunct="1">
              <a:buFontTx/>
              <a:buNone/>
            </a:pPr>
            <a:r>
              <a:rPr lang="pl-PL" altLang="pl-PL" sz="3600" b="1" dirty="0">
                <a:solidFill>
                  <a:schemeClr val="accent2"/>
                </a:solidFill>
              </a:rPr>
              <a:t>Lidia Węsierska</a:t>
            </a:r>
          </a:p>
          <a:p>
            <a:pPr algn="ctr" eaLnBrk="1" hangingPunct="1">
              <a:buFontTx/>
              <a:buNone/>
            </a:pPr>
            <a:r>
              <a:rPr lang="pl-PL" altLang="pl-PL" sz="3600" dirty="0">
                <a:solidFill>
                  <a:schemeClr val="accent2"/>
                </a:solidFill>
              </a:rPr>
              <a:t>lidia.wesierska@barka.org.pl</a:t>
            </a:r>
          </a:p>
        </p:txBody>
      </p:sp>
      <p:pic>
        <p:nvPicPr>
          <p:cNvPr id="5" name="Picture 2"/>
          <p:cNvPicPr>
            <a:picLocks noChangeAspect="1" noChangeArrowheads="1"/>
          </p:cNvPicPr>
          <p:nvPr/>
        </p:nvPicPr>
        <p:blipFill>
          <a:blip r:embed="rId2" cstate="print"/>
          <a:srcRect/>
          <a:stretch>
            <a:fillRect/>
          </a:stretch>
        </p:blipFill>
        <p:spPr bwMode="auto">
          <a:xfrm>
            <a:off x="0" y="4149080"/>
            <a:ext cx="9144000" cy="2560320"/>
          </a:xfrm>
          <a:prstGeom prst="rect">
            <a:avLst/>
          </a:prstGeom>
          <a:noFill/>
          <a:ln w="9525">
            <a:noFill/>
            <a:miter lim="800000"/>
            <a:headEnd/>
            <a:tailEnd/>
          </a:ln>
        </p:spPr>
      </p:pic>
    </p:spTree>
    <p:extLst>
      <p:ext uri="{BB962C8B-B14F-4D97-AF65-F5344CB8AC3E}">
        <p14:creationId xmlns:p14="http://schemas.microsoft.com/office/powerpoint/2010/main" val="2477990249"/>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4000" b="1" dirty="0" smtClean="0">
                <a:solidFill>
                  <a:schemeClr val="accent2">
                    <a:lumMod val="75000"/>
                  </a:schemeClr>
                </a:solidFill>
              </a:rPr>
              <a:t>Samorządność</a:t>
            </a:r>
          </a:p>
        </p:txBody>
      </p:sp>
      <p:sp>
        <p:nvSpPr>
          <p:cNvPr id="3075" name="Rectangle 3"/>
          <p:cNvSpPr>
            <a:spLocks noGrp="1" noChangeArrowheads="1"/>
          </p:cNvSpPr>
          <p:nvPr>
            <p:ph type="body" idx="1"/>
          </p:nvPr>
        </p:nvSpPr>
        <p:spPr>
          <a:xfrm>
            <a:off x="457200" y="2060848"/>
            <a:ext cx="8229600" cy="3889101"/>
          </a:xfrm>
        </p:spPr>
        <p:txBody>
          <a:bodyPr/>
          <a:lstStyle/>
          <a:p>
            <a:pPr algn="just">
              <a:buFont typeface="Wingdings" pitchFamily="2" charset="2"/>
              <a:buChar char="v"/>
            </a:pPr>
            <a:r>
              <a:rPr lang="pl-PL" altLang="pl-PL" sz="2000" dirty="0">
                <a:ea typeface="ＭＳ Ｐゴシック" pitchFamily="34" charset="-128"/>
              </a:rPr>
              <a:t>Zgodnie z Europejską Kartą Samorządu Lokalnego jedną z zasadniczych podstaw ustroju demokratycznego stanowią, wyposażone w rzeczywiste uprawnienia, społeczności lokalne.</a:t>
            </a:r>
          </a:p>
          <a:p>
            <a:pPr algn="just">
              <a:buFont typeface="Wingdings" pitchFamily="2" charset="2"/>
              <a:buChar char="v"/>
            </a:pPr>
            <a:r>
              <a:rPr lang="pl-PL" altLang="pl-PL" sz="2000" dirty="0">
                <a:ea typeface="ＭＳ Ｐゴシック" pitchFamily="34" charset="-128"/>
              </a:rPr>
              <a:t>Wspólnotę samorządową tworzą mieszkańcy, przy czym ich przynależność do wspólnoty wynika z samego faktu zamieszkiwania na danym terenie. </a:t>
            </a:r>
          </a:p>
          <a:p>
            <a:pPr algn="just">
              <a:buFont typeface="Wingdings" pitchFamily="2" charset="2"/>
              <a:buChar char="v"/>
            </a:pPr>
            <a:r>
              <a:rPr lang="pl-PL" altLang="pl-PL" sz="2000" dirty="0">
                <a:ea typeface="ＭＳ Ｐゴシック" pitchFamily="34" charset="-128"/>
              </a:rPr>
              <a:t>Samorządność oznacza, że lokalna wspólnota podejmuje wszystkie decyzje we własnym interesie i na własną odpowiedzialność. </a:t>
            </a:r>
          </a:p>
          <a:p>
            <a:pPr marL="0" indent="0" eaLnBrk="1" hangingPunct="1">
              <a:lnSpc>
                <a:spcPct val="90000"/>
              </a:lnSpc>
              <a:buNone/>
            </a:pPr>
            <a:endParaRPr lang="pl-PL" altLang="pl-PL" sz="2000" dirty="0" smtClean="0">
              <a:solidFill>
                <a:schemeClr val="accent2">
                  <a:lumMod val="75000"/>
                </a:schemeClr>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454009"/>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r>
              <a:rPr lang="pl-PL" altLang="pl-PL" sz="2800" b="1" dirty="0">
                <a:solidFill>
                  <a:schemeClr val="accent2">
                    <a:lumMod val="75000"/>
                  </a:schemeClr>
                </a:solidFill>
                <a:latin typeface="Tahoma" pitchFamily="34" charset="0"/>
                <a:cs typeface="Times New Roman" pitchFamily="18" charset="0"/>
              </a:rPr>
              <a:t>Partnerstwo jako instytucja demokracji lokalnej</a:t>
            </a:r>
            <a:r>
              <a:rPr lang="en-US" altLang="pl-PL" sz="2800" b="1" dirty="0">
                <a:solidFill>
                  <a:schemeClr val="accent2">
                    <a:lumMod val="75000"/>
                  </a:schemeClr>
                </a:solidFill>
                <a:latin typeface="Tahoma" pitchFamily="34" charset="0"/>
                <a:cs typeface="Tahoma" pitchFamily="34" charset="0"/>
              </a:rPr>
              <a:t/>
            </a:r>
            <a:br>
              <a:rPr lang="en-US" altLang="pl-PL" sz="2800" b="1" dirty="0">
                <a:solidFill>
                  <a:schemeClr val="accent2">
                    <a:lumMod val="75000"/>
                  </a:schemeClr>
                </a:solidFill>
                <a:latin typeface="Tahoma" pitchFamily="34" charset="0"/>
                <a:cs typeface="Tahoma" pitchFamily="34" charset="0"/>
              </a:rPr>
            </a:br>
            <a:endParaRPr lang="pl-PL" altLang="pl-PL" sz="2800" b="1" dirty="0" smtClean="0">
              <a:solidFill>
                <a:schemeClr val="accent2">
                  <a:lumMod val="75000"/>
                </a:schemeClr>
              </a:solidFill>
            </a:endParaRPr>
          </a:p>
        </p:txBody>
      </p:sp>
      <p:sp>
        <p:nvSpPr>
          <p:cNvPr id="3075" name="Rectangle 3"/>
          <p:cNvSpPr>
            <a:spLocks noGrp="1" noChangeArrowheads="1"/>
          </p:cNvSpPr>
          <p:nvPr>
            <p:ph type="body" idx="1"/>
          </p:nvPr>
        </p:nvSpPr>
        <p:spPr>
          <a:xfrm>
            <a:off x="457200" y="1772816"/>
            <a:ext cx="8229600" cy="4177133"/>
          </a:xfrm>
        </p:spPr>
        <p:txBody>
          <a:bodyPr/>
          <a:lstStyle/>
          <a:p>
            <a:pPr marL="285750" indent="-285750" eaLnBrk="1" hangingPunct="1">
              <a:lnSpc>
                <a:spcPct val="120000"/>
              </a:lnSpc>
              <a:spcBef>
                <a:spcPct val="0"/>
              </a:spcBef>
              <a:buFont typeface="Wingdings" panose="05000000000000000000" pitchFamily="2" charset="2"/>
              <a:buChar char="v"/>
              <a:defRPr/>
            </a:pPr>
            <a:r>
              <a:rPr lang="pl-PL" altLang="pl-PL" sz="2400" dirty="0">
                <a:solidFill>
                  <a:srgbClr val="000000"/>
                </a:solidFill>
                <a:cs typeface="Tahoma" pitchFamily="34" charset="0"/>
              </a:rPr>
              <a:t>Demokracja pośrednia – powszechnie uznawana zasada ustrojowa – zasadnicze decyzje podejmowane są za pośrednictwem instytucji pochodzących z wyboru</a:t>
            </a:r>
          </a:p>
          <a:p>
            <a:pPr marL="285750" indent="-285750" eaLnBrk="1" hangingPunct="1">
              <a:lnSpc>
                <a:spcPct val="120000"/>
              </a:lnSpc>
              <a:spcBef>
                <a:spcPct val="0"/>
              </a:spcBef>
              <a:buFont typeface="Wingdings" panose="05000000000000000000" pitchFamily="2" charset="2"/>
              <a:buChar char="v"/>
              <a:defRPr/>
            </a:pPr>
            <a:r>
              <a:rPr lang="pl-PL" altLang="pl-PL" sz="2400" dirty="0">
                <a:solidFill>
                  <a:srgbClr val="000000"/>
                </a:solidFill>
                <a:cs typeface="Tahoma" pitchFamily="34" charset="0"/>
              </a:rPr>
              <a:t>Demokracja bezpośrednia – uzupełnienie sposobu realizacji demokracji przedstawicielskiej – decyzje podejmowane przez obywateli</a:t>
            </a:r>
          </a:p>
          <a:p>
            <a:pPr marL="285750" indent="-285750" eaLnBrk="1" hangingPunct="1">
              <a:lnSpc>
                <a:spcPct val="120000"/>
              </a:lnSpc>
              <a:spcBef>
                <a:spcPct val="0"/>
              </a:spcBef>
              <a:buFont typeface="Wingdings" panose="05000000000000000000" pitchFamily="2" charset="2"/>
              <a:buChar char="v"/>
              <a:defRPr/>
            </a:pPr>
            <a:r>
              <a:rPr lang="pl-PL" altLang="pl-PL" sz="2400" dirty="0">
                <a:solidFill>
                  <a:srgbClr val="000000"/>
                </a:solidFill>
                <a:cs typeface="Tahoma" pitchFamily="34" charset="0"/>
              </a:rPr>
              <a:t>Demokracja </a:t>
            </a:r>
            <a:r>
              <a:rPr lang="pl-PL" altLang="pl-PL" sz="2400" dirty="0" err="1">
                <a:solidFill>
                  <a:srgbClr val="000000"/>
                </a:solidFill>
                <a:cs typeface="Tahoma" pitchFamily="34" charset="0"/>
              </a:rPr>
              <a:t>semibezpośrednia</a:t>
            </a:r>
            <a:r>
              <a:rPr lang="pl-PL" altLang="pl-PL" sz="2400" dirty="0">
                <a:solidFill>
                  <a:srgbClr val="000000"/>
                </a:solidFill>
                <a:cs typeface="Tahoma" pitchFamily="34" charset="0"/>
              </a:rPr>
              <a:t> (</a:t>
            </a:r>
            <a:r>
              <a:rPr lang="pl-PL" altLang="pl-PL" sz="2400" dirty="0" err="1">
                <a:solidFill>
                  <a:srgbClr val="000000"/>
                </a:solidFill>
                <a:cs typeface="Tahoma" pitchFamily="34" charset="0"/>
              </a:rPr>
              <a:t>półbezpośrednia</a:t>
            </a:r>
            <a:r>
              <a:rPr lang="pl-PL" altLang="pl-PL" sz="2400" dirty="0">
                <a:solidFill>
                  <a:srgbClr val="000000"/>
                </a:solidFill>
                <a:cs typeface="Tahoma" pitchFamily="34" charset="0"/>
              </a:rPr>
              <a:t>) – udział obywateli w procesie decyzyjnym, ale decyzja po stronie instytucji przedstawicielskiej</a:t>
            </a:r>
          </a:p>
          <a:p>
            <a:pPr eaLnBrk="1" hangingPunct="1">
              <a:lnSpc>
                <a:spcPct val="120000"/>
              </a:lnSpc>
              <a:spcBef>
                <a:spcPct val="0"/>
              </a:spcBef>
              <a:buFontTx/>
              <a:buNone/>
              <a:defRPr/>
            </a:pPr>
            <a:endParaRPr lang="pl-PL" altLang="pl-PL" sz="2400" dirty="0">
              <a:solidFill>
                <a:srgbClr val="000000"/>
              </a:solidFill>
              <a:latin typeface="Tahoma" pitchFamily="34" charset="0"/>
              <a:cs typeface="Tahoma" pitchFamily="34" charset="0"/>
            </a:endParaRPr>
          </a:p>
          <a:p>
            <a:pPr marL="0" indent="0" algn="ctr" eaLnBrk="1" hangingPunct="1">
              <a:lnSpc>
                <a:spcPct val="90000"/>
              </a:lnSpc>
              <a:buNone/>
            </a:pPr>
            <a:endParaRPr lang="pl-PL" altLang="pl-PL" sz="2400" b="1" dirty="0" smtClean="0">
              <a:solidFill>
                <a:schemeClr val="accent2">
                  <a:lumMod val="75000"/>
                </a:schemeClr>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4000" b="1" dirty="0" smtClean="0">
                <a:solidFill>
                  <a:schemeClr val="accent2">
                    <a:lumMod val="75000"/>
                  </a:schemeClr>
                </a:solidFill>
              </a:rPr>
              <a:t>Partnerstwo lokalne</a:t>
            </a:r>
          </a:p>
        </p:txBody>
      </p:sp>
      <p:sp>
        <p:nvSpPr>
          <p:cNvPr id="3075" name="Rectangle 3"/>
          <p:cNvSpPr>
            <a:spLocks noGrp="1" noChangeArrowheads="1"/>
          </p:cNvSpPr>
          <p:nvPr>
            <p:ph type="body" idx="1"/>
          </p:nvPr>
        </p:nvSpPr>
        <p:spPr>
          <a:xfrm>
            <a:off x="313531" y="2060849"/>
            <a:ext cx="8229600" cy="3889101"/>
          </a:xfrm>
        </p:spPr>
        <p:txBody>
          <a:bodyPr/>
          <a:lstStyle/>
          <a:p>
            <a:pPr marL="0" indent="0">
              <a:buFont typeface="Arial" charset="0"/>
              <a:buNone/>
              <a:defRPr/>
            </a:pPr>
            <a:r>
              <a:rPr lang="pl-PL" sz="2400" dirty="0"/>
              <a:t>Partnerstwo lokalne jest instytucją:</a:t>
            </a:r>
          </a:p>
          <a:p>
            <a:pPr marL="0" indent="0">
              <a:buFont typeface="Arial" charset="0"/>
              <a:buNone/>
              <a:defRPr/>
            </a:pPr>
            <a:endParaRPr lang="pl-PL" sz="2400" dirty="0"/>
          </a:p>
          <a:p>
            <a:pPr>
              <a:buFont typeface="Wingdings" panose="05000000000000000000" pitchFamily="2" charset="2"/>
              <a:buChar char="v"/>
              <a:defRPr/>
            </a:pPr>
            <a:r>
              <a:rPr lang="pl-PL" sz="2400" dirty="0"/>
              <a:t>Demokracji </a:t>
            </a:r>
            <a:r>
              <a:rPr lang="pl-PL" sz="2400" dirty="0" err="1"/>
              <a:t>semibezpośredniej</a:t>
            </a:r>
            <a:endParaRPr lang="pl-PL" sz="2400" dirty="0"/>
          </a:p>
          <a:p>
            <a:pPr marL="0" indent="0">
              <a:buFont typeface="Arial" charset="0"/>
              <a:buNone/>
              <a:defRPr/>
            </a:pPr>
            <a:endParaRPr lang="pl-PL" sz="2400" dirty="0"/>
          </a:p>
          <a:p>
            <a:pPr>
              <a:buFont typeface="Wingdings" panose="05000000000000000000" pitchFamily="2" charset="2"/>
              <a:buChar char="v"/>
              <a:defRPr/>
            </a:pPr>
            <a:r>
              <a:rPr lang="pl-PL" sz="2400" dirty="0"/>
              <a:t>Demokracji partycypacyjnej</a:t>
            </a:r>
          </a:p>
          <a:p>
            <a:pPr marL="0" indent="0">
              <a:buFont typeface="Arial" charset="0"/>
              <a:buNone/>
              <a:defRPr/>
            </a:pPr>
            <a:endParaRPr lang="pl-PL" sz="2400" dirty="0"/>
          </a:p>
          <a:p>
            <a:pPr>
              <a:buFont typeface="Wingdings" panose="05000000000000000000" pitchFamily="2" charset="2"/>
              <a:buChar char="v"/>
              <a:defRPr/>
            </a:pPr>
            <a:r>
              <a:rPr lang="pl-PL" sz="2400" dirty="0"/>
              <a:t>Demokracji </a:t>
            </a:r>
            <a:r>
              <a:rPr lang="pl-PL" sz="2400" dirty="0" err="1"/>
              <a:t>deliberatywnej</a:t>
            </a:r>
            <a:endParaRPr lang="pl-PL" sz="2400" dirty="0"/>
          </a:p>
          <a:p>
            <a:pPr marL="0" indent="0" eaLnBrk="1" hangingPunct="1">
              <a:lnSpc>
                <a:spcPct val="90000"/>
              </a:lnSpc>
              <a:buNone/>
            </a:pPr>
            <a:endParaRPr lang="pl-PL" altLang="pl-PL" sz="2400" dirty="0" smtClean="0">
              <a:solidFill>
                <a:schemeClr val="accent2">
                  <a:lumMod val="75000"/>
                </a:schemeClr>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4000" b="1" dirty="0" smtClean="0">
                <a:solidFill>
                  <a:schemeClr val="accent2">
                    <a:lumMod val="75000"/>
                  </a:schemeClr>
                </a:solidFill>
              </a:rPr>
              <a:t>Modele administracji</a:t>
            </a:r>
          </a:p>
        </p:txBody>
      </p:sp>
      <p:sp>
        <p:nvSpPr>
          <p:cNvPr id="3075" name="Rectangle 3"/>
          <p:cNvSpPr>
            <a:spLocks noGrp="1" noChangeArrowheads="1"/>
          </p:cNvSpPr>
          <p:nvPr>
            <p:ph type="body" idx="1"/>
          </p:nvPr>
        </p:nvSpPr>
        <p:spPr>
          <a:xfrm>
            <a:off x="457200" y="2060848"/>
            <a:ext cx="8229600" cy="3889101"/>
          </a:xfrm>
        </p:spPr>
        <p:txBody>
          <a:bodyPr/>
          <a:lstStyle/>
          <a:p>
            <a:pPr>
              <a:buFont typeface="Wingdings" panose="05000000000000000000" pitchFamily="2" charset="2"/>
              <a:buChar char="v"/>
              <a:defRPr/>
            </a:pPr>
            <a:r>
              <a:rPr lang="pl-PL" sz="2400" dirty="0"/>
              <a:t>Etap tradycyjnej administracji publicznej - od połowy XIX w.</a:t>
            </a:r>
          </a:p>
          <a:p>
            <a:pPr marL="0" indent="0">
              <a:buFont typeface="Arial" charset="0"/>
              <a:buNone/>
              <a:defRPr/>
            </a:pPr>
            <a:endParaRPr lang="pl-PL" sz="2400" dirty="0"/>
          </a:p>
          <a:p>
            <a:pPr>
              <a:buFont typeface="Wingdings" panose="05000000000000000000" pitchFamily="2" charset="2"/>
              <a:buChar char="v"/>
              <a:defRPr/>
            </a:pPr>
            <a:r>
              <a:rPr lang="pl-PL" sz="2400" dirty="0"/>
              <a:t>Etap </a:t>
            </a:r>
            <a:r>
              <a:rPr lang="pl-PL" sz="2400" i="1" dirty="0"/>
              <a:t>Public </a:t>
            </a:r>
            <a:r>
              <a:rPr lang="pl-PL" sz="2400" i="1" dirty="0" smtClean="0"/>
              <a:t>Management </a:t>
            </a:r>
            <a:r>
              <a:rPr lang="pl-PL" sz="2400" i="1" dirty="0"/>
              <a:t>(w tym New Public </a:t>
            </a:r>
            <a:r>
              <a:rPr lang="pl-PL" sz="2400" i="1" dirty="0" smtClean="0"/>
              <a:t>Management</a:t>
            </a:r>
            <a:r>
              <a:rPr lang="pl-PL" sz="2400" i="1" dirty="0"/>
              <a:t>) – </a:t>
            </a:r>
            <a:r>
              <a:rPr lang="pl-PL" sz="2400" dirty="0"/>
              <a:t>od początku lat 80-tych XX w.</a:t>
            </a:r>
          </a:p>
          <a:p>
            <a:pPr marL="0" indent="0">
              <a:buFont typeface="Arial" charset="0"/>
              <a:buNone/>
              <a:defRPr/>
            </a:pPr>
            <a:endParaRPr lang="pl-PL" sz="2400" dirty="0"/>
          </a:p>
          <a:p>
            <a:pPr>
              <a:buFont typeface="Wingdings" panose="05000000000000000000" pitchFamily="2" charset="2"/>
              <a:buChar char="v"/>
              <a:defRPr/>
            </a:pPr>
            <a:r>
              <a:rPr lang="pl-PL" sz="2400" dirty="0"/>
              <a:t>Etap</a:t>
            </a:r>
            <a:r>
              <a:rPr lang="pl-PL" sz="2400" i="1" dirty="0"/>
              <a:t> Public </a:t>
            </a:r>
            <a:r>
              <a:rPr lang="pl-PL" sz="2400" i="1" dirty="0" err="1"/>
              <a:t>Governance</a:t>
            </a:r>
            <a:r>
              <a:rPr lang="pl-PL" sz="2400" i="1" dirty="0"/>
              <a:t> </a:t>
            </a:r>
            <a:r>
              <a:rPr lang="pl-PL" sz="2400" dirty="0"/>
              <a:t>– od połowy lat 90-tych XX w.</a:t>
            </a:r>
          </a:p>
          <a:p>
            <a:pPr>
              <a:lnSpc>
                <a:spcPct val="90000"/>
              </a:lnSpc>
            </a:pPr>
            <a:endParaRPr lang="pl-PL" altLang="pl-PL" sz="2400" dirty="0" smtClean="0">
              <a:solidFill>
                <a:schemeClr val="accent2">
                  <a:lumMod val="75000"/>
                </a:schemeClr>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smtClean="0">
                <a:solidFill>
                  <a:schemeClr val="accent2">
                    <a:lumMod val="75000"/>
                  </a:schemeClr>
                </a:solidFill>
              </a:rPr>
              <a:t>Tradycyjny model w Polsce</a:t>
            </a:r>
          </a:p>
        </p:txBody>
      </p:sp>
      <p:sp>
        <p:nvSpPr>
          <p:cNvPr id="3075" name="Rectangle 3"/>
          <p:cNvSpPr>
            <a:spLocks noGrp="1" noChangeArrowheads="1"/>
          </p:cNvSpPr>
          <p:nvPr>
            <p:ph type="body" idx="1"/>
          </p:nvPr>
        </p:nvSpPr>
        <p:spPr>
          <a:xfrm>
            <a:off x="457200" y="2060848"/>
            <a:ext cx="8229600" cy="3889101"/>
          </a:xfrm>
        </p:spPr>
        <p:txBody>
          <a:bodyPr/>
          <a:lstStyle/>
          <a:p>
            <a:pPr marL="0" indent="0">
              <a:buFont typeface="Arial" charset="0"/>
              <a:buNone/>
              <a:defRPr/>
            </a:pPr>
            <a:r>
              <a:rPr lang="pl-PL" sz="2400" dirty="0"/>
              <a:t>Słabości:</a:t>
            </a:r>
          </a:p>
          <a:p>
            <a:pPr>
              <a:buFont typeface="Wingdings" panose="05000000000000000000" pitchFamily="2" charset="2"/>
              <a:buChar char="v"/>
              <a:defRPr/>
            </a:pPr>
            <a:r>
              <a:rPr lang="pl-PL" sz="2400" dirty="0"/>
              <a:t>biurokratyzacja, </a:t>
            </a:r>
          </a:p>
          <a:p>
            <a:pPr>
              <a:buFont typeface="Wingdings" panose="05000000000000000000" pitchFamily="2" charset="2"/>
              <a:buChar char="v"/>
              <a:defRPr/>
            </a:pPr>
            <a:r>
              <a:rPr lang="pl-PL" sz="2400" dirty="0"/>
              <a:t>niespójność rozwiązań, </a:t>
            </a:r>
          </a:p>
          <a:p>
            <a:pPr>
              <a:buFont typeface="Wingdings" panose="05000000000000000000" pitchFamily="2" charset="2"/>
              <a:buChar char="v"/>
              <a:defRPr/>
            </a:pPr>
            <a:r>
              <a:rPr lang="pl-PL" sz="2400" dirty="0"/>
              <a:t>unikanie jednoosobowej odpowiedzialności,</a:t>
            </a:r>
          </a:p>
          <a:p>
            <a:pPr>
              <a:buFont typeface="Wingdings" panose="05000000000000000000" pitchFamily="2" charset="2"/>
              <a:buChar char="v"/>
              <a:defRPr/>
            </a:pPr>
            <a:r>
              <a:rPr lang="pl-PL" sz="2400" dirty="0"/>
              <a:t>formalizm, </a:t>
            </a:r>
          </a:p>
          <a:p>
            <a:pPr>
              <a:buFont typeface="Wingdings" panose="05000000000000000000" pitchFamily="2" charset="2"/>
              <a:buChar char="v"/>
              <a:defRPr/>
            </a:pPr>
            <a:r>
              <a:rPr lang="pl-PL" sz="2400" dirty="0"/>
              <a:t>większy nacisk na przepisy niż osiąganie celów działania,</a:t>
            </a:r>
          </a:p>
          <a:p>
            <a:pPr>
              <a:buFont typeface="Wingdings" panose="05000000000000000000" pitchFamily="2" charset="2"/>
              <a:buChar char="v"/>
              <a:defRPr/>
            </a:pPr>
            <a:r>
              <a:rPr lang="pl-PL" sz="2400" dirty="0"/>
              <a:t>bezosobowe postrzeganie jednostek („strony”, „sprawy”).</a:t>
            </a:r>
          </a:p>
          <a:p>
            <a:pPr marL="0" indent="0" eaLnBrk="1" hangingPunct="1">
              <a:lnSpc>
                <a:spcPct val="90000"/>
              </a:lnSpc>
              <a:buNone/>
            </a:pPr>
            <a:endParaRPr lang="pl-PL" altLang="pl-PL" sz="24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764704"/>
            <a:ext cx="8229600" cy="1143000"/>
          </a:xfrm>
        </p:spPr>
        <p:txBody>
          <a:bodyPr/>
          <a:lstStyle/>
          <a:p>
            <a:pPr eaLnBrk="1" hangingPunct="1"/>
            <a:r>
              <a:rPr lang="pl-PL" altLang="pl-PL" sz="3200" b="1" dirty="0" smtClean="0">
                <a:solidFill>
                  <a:schemeClr val="accent2">
                    <a:lumMod val="75000"/>
                  </a:schemeClr>
                </a:solidFill>
              </a:rPr>
              <a:t>New Public Management</a:t>
            </a:r>
          </a:p>
        </p:txBody>
      </p:sp>
      <p:sp>
        <p:nvSpPr>
          <p:cNvPr id="3075" name="Rectangle 3"/>
          <p:cNvSpPr>
            <a:spLocks noGrp="1" noChangeArrowheads="1"/>
          </p:cNvSpPr>
          <p:nvPr>
            <p:ph type="body" idx="1"/>
          </p:nvPr>
        </p:nvSpPr>
        <p:spPr>
          <a:xfrm>
            <a:off x="467544" y="1772816"/>
            <a:ext cx="8229600" cy="3889101"/>
          </a:xfrm>
        </p:spPr>
        <p:txBody>
          <a:bodyPr/>
          <a:lstStyle/>
          <a:p>
            <a:pPr>
              <a:buFont typeface="Wingdings" panose="05000000000000000000" pitchFamily="2" charset="2"/>
              <a:buChar char="v"/>
              <a:defRPr/>
            </a:pPr>
            <a:r>
              <a:rPr lang="pl-PL" sz="2400" dirty="0"/>
              <a:t>Cel: poprawa gospodarności, efektywności i skuteczności sektora publicznego oraz wzrost jakości świadczonych usług.</a:t>
            </a:r>
          </a:p>
          <a:p>
            <a:pPr>
              <a:buFont typeface="Wingdings" panose="05000000000000000000" pitchFamily="2" charset="2"/>
              <a:buChar char="v"/>
              <a:defRPr/>
            </a:pPr>
            <a:r>
              <a:rPr lang="pl-PL" sz="2400" dirty="0"/>
              <a:t>Metoda: adaptowanie rozwiązań typowych dla gospodarki rynkowej i sektora prywatnego.</a:t>
            </a:r>
          </a:p>
          <a:p>
            <a:pPr>
              <a:buFont typeface="Wingdings" panose="05000000000000000000" pitchFamily="2" charset="2"/>
              <a:buChar char="v"/>
              <a:defRPr/>
            </a:pPr>
            <a:r>
              <a:rPr lang="pl-PL" sz="2400" dirty="0"/>
              <a:t>Podejście menadżerskie, orientacja na rezultaty, zarządzanie strategiczne, zarządzanie jakością, kontraktowanie usług, kwantyfikacja w sferze zadań i efektów ich wykonywania, out­sourcing.</a:t>
            </a:r>
          </a:p>
          <a:p>
            <a:pPr>
              <a:buFont typeface="Wingdings" panose="05000000000000000000" pitchFamily="2" charset="2"/>
              <a:buChar char="v"/>
              <a:defRPr/>
            </a:pPr>
            <a:r>
              <a:rPr lang="pl-PL" sz="2400" dirty="0"/>
              <a:t>Jednostka jest postrzegana jako konsument oferowanych przez administrację publiczną usług.</a:t>
            </a:r>
          </a:p>
          <a:p>
            <a:pPr eaLnBrk="1" hangingPunct="1">
              <a:lnSpc>
                <a:spcPct val="90000"/>
              </a:lnSpc>
              <a:buFont typeface="Wingdings" panose="05000000000000000000" pitchFamily="2" charset="2"/>
              <a:buChar char="Ø"/>
            </a:pPr>
            <a:endParaRPr lang="pl-PL" altLang="pl-PL" sz="24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7544" y="692696"/>
            <a:ext cx="8229600" cy="1143000"/>
          </a:xfrm>
        </p:spPr>
        <p:txBody>
          <a:bodyPr/>
          <a:lstStyle/>
          <a:p>
            <a:pPr eaLnBrk="1" hangingPunct="1"/>
            <a:r>
              <a:rPr lang="pl-PL" altLang="pl-PL" sz="3200" b="1" dirty="0" err="1" smtClean="0">
                <a:solidFill>
                  <a:schemeClr val="accent2">
                    <a:lumMod val="75000"/>
                  </a:schemeClr>
                </a:solidFill>
              </a:rPr>
              <a:t>Local</a:t>
            </a:r>
            <a:r>
              <a:rPr lang="pl-PL" altLang="pl-PL" sz="3200" b="1" dirty="0" smtClean="0">
                <a:solidFill>
                  <a:schemeClr val="accent2">
                    <a:lumMod val="75000"/>
                  </a:schemeClr>
                </a:solidFill>
              </a:rPr>
              <a:t> </a:t>
            </a:r>
            <a:r>
              <a:rPr lang="pl-PL" altLang="pl-PL" sz="3200" b="1" dirty="0" err="1" smtClean="0">
                <a:solidFill>
                  <a:schemeClr val="accent2">
                    <a:lumMod val="75000"/>
                  </a:schemeClr>
                </a:solidFill>
              </a:rPr>
              <a:t>Governance</a:t>
            </a:r>
            <a:endParaRPr lang="pl-PL" altLang="pl-PL" sz="3200" b="1" dirty="0" smtClean="0">
              <a:solidFill>
                <a:schemeClr val="accent2">
                  <a:lumMod val="75000"/>
                </a:schemeClr>
              </a:solidFill>
            </a:endParaRPr>
          </a:p>
        </p:txBody>
      </p:sp>
      <p:sp>
        <p:nvSpPr>
          <p:cNvPr id="3075" name="Rectangle 3"/>
          <p:cNvSpPr>
            <a:spLocks noGrp="1" noChangeArrowheads="1"/>
          </p:cNvSpPr>
          <p:nvPr>
            <p:ph type="body" idx="1"/>
          </p:nvPr>
        </p:nvSpPr>
        <p:spPr>
          <a:xfrm>
            <a:off x="467544" y="1935493"/>
            <a:ext cx="8229600" cy="3889101"/>
          </a:xfrm>
        </p:spPr>
        <p:txBody>
          <a:bodyPr/>
          <a:lstStyle/>
          <a:p>
            <a:pPr>
              <a:buFont typeface="Wingdings" panose="05000000000000000000" pitchFamily="2" charset="2"/>
              <a:buChar char="v"/>
            </a:pPr>
            <a:r>
              <a:rPr lang="pl-PL" altLang="pl-PL" sz="2400" dirty="0">
                <a:ea typeface="ＭＳ Ｐゴシック" pitchFamily="34" charset="-128"/>
              </a:rPr>
              <a:t>Sieciowe zarządzanie wspólnotą.</a:t>
            </a:r>
          </a:p>
          <a:p>
            <a:pPr>
              <a:buFont typeface="Wingdings" panose="05000000000000000000" pitchFamily="2" charset="2"/>
              <a:buChar char="v"/>
            </a:pPr>
            <a:r>
              <a:rPr lang="pl-PL" altLang="pl-PL" sz="2400" dirty="0">
                <a:ea typeface="ＭＳ Ｐゴシック" pitchFamily="34" charset="-128"/>
              </a:rPr>
              <a:t>Podejście partycypacyjne, rządy prawa, przejrzystość, </a:t>
            </a:r>
            <a:r>
              <a:rPr lang="pl-PL" altLang="pl-PL" sz="2400" dirty="0" err="1">
                <a:ea typeface="ＭＳ Ｐゴシック" pitchFamily="34" charset="-128"/>
              </a:rPr>
              <a:t>responsywność</a:t>
            </a:r>
            <a:r>
              <a:rPr lang="pl-PL" altLang="pl-PL" sz="2400" dirty="0">
                <a:ea typeface="ＭＳ Ｐゴシック" pitchFamily="34" charset="-128"/>
              </a:rPr>
              <a:t> (wrażliwość i szybkość odpowiedzi), orientacja na konsens, równość i włączenie społeczne, skuteczność i efektywność oraz odpowiedzialność.</a:t>
            </a:r>
          </a:p>
          <a:p>
            <a:pPr>
              <a:buFont typeface="Wingdings" panose="05000000000000000000" pitchFamily="2" charset="2"/>
              <a:buChar char="v"/>
            </a:pPr>
            <a:r>
              <a:rPr lang="pl-PL" altLang="pl-PL" sz="2400" dirty="0">
                <a:ea typeface="ＭＳ Ｐゴシック" pitchFamily="34" charset="-128"/>
              </a:rPr>
              <a:t>Punktem odniesienia są obywatele jako interesariusze, współdecydenci, </a:t>
            </a:r>
            <a:r>
              <a:rPr lang="pl-PL" altLang="pl-PL" sz="2400" dirty="0" err="1">
                <a:ea typeface="ＭＳ Ｐゴシック" pitchFamily="34" charset="-128"/>
              </a:rPr>
              <a:t>współkreatorzy</a:t>
            </a:r>
            <a:r>
              <a:rPr lang="pl-PL" altLang="pl-PL" sz="2400" dirty="0">
                <a:ea typeface="ＭＳ Ｐゴシック" pitchFamily="34" charset="-128"/>
              </a:rPr>
              <a:t> wspólnego dobra.</a:t>
            </a:r>
          </a:p>
          <a:p>
            <a:pPr eaLnBrk="1" hangingPunct="1">
              <a:lnSpc>
                <a:spcPct val="90000"/>
              </a:lnSpc>
            </a:pPr>
            <a:endParaRPr lang="pl-PL" altLang="pl-PL" sz="2400" dirty="0" smtClean="0">
              <a:solidFill>
                <a:schemeClr val="accent2"/>
              </a:solidFill>
            </a:endParaRPr>
          </a:p>
        </p:txBody>
      </p:sp>
      <p:sp>
        <p:nvSpPr>
          <p:cNvPr id="3076" name="Rectangle 4"/>
          <p:cNvSpPr>
            <a:spLocks noChangeArrowheads="1"/>
          </p:cNvSpPr>
          <p:nvPr/>
        </p:nvSpPr>
        <p:spPr bwMode="auto">
          <a:xfrm>
            <a:off x="1908175" y="5805488"/>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endParaRPr lang="pl-PL" altLang="pl-PL" sz="900" b="1"/>
          </a:p>
          <a:p>
            <a:pPr eaLnBrk="1" hangingPunct="1">
              <a:lnSpc>
                <a:spcPct val="80000"/>
              </a:lnSpc>
            </a:pPr>
            <a:endParaRPr lang="pl-PL" altLang="pl-PL" sz="900" b="1"/>
          </a:p>
          <a:p>
            <a:pPr algn="ctr" eaLnBrk="1" hangingPunct="1">
              <a:lnSpc>
                <a:spcPct val="80000"/>
              </a:lnSpc>
              <a:buFontTx/>
              <a:buNone/>
            </a:pPr>
            <a:r>
              <a:rPr lang="pl-PL" altLang="pl-PL" sz="1000" b="1"/>
              <a:t>Projekt jest współfinansowany przez Unię Europejską </a:t>
            </a:r>
          </a:p>
          <a:p>
            <a:pPr algn="ctr" eaLnBrk="1" hangingPunct="1">
              <a:lnSpc>
                <a:spcPct val="80000"/>
              </a:lnSpc>
              <a:buFontTx/>
              <a:buNone/>
            </a:pPr>
            <a:r>
              <a:rPr lang="pl-PL" altLang="pl-PL" sz="1000" b="1"/>
              <a:t>w ramach Europejskiego Funduszu Społecznego</a:t>
            </a:r>
            <a:r>
              <a:rPr lang="pl-PL" altLang="pl-PL" sz="900"/>
              <a:t> </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6021388"/>
            <a:ext cx="24923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49950"/>
            <a:ext cx="19446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49771"/>
      </p:ext>
    </p:extLst>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1371</TotalTime>
  <Words>1272</Words>
  <Application>Microsoft Office PowerPoint</Application>
  <PresentationFormat>Pokaz na ekranie (4:3)</PresentationFormat>
  <Paragraphs>192</Paragraphs>
  <Slides>21</Slides>
  <Notes>3</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3" baseType="lpstr">
      <vt:lpstr>Projekt domyślny</vt:lpstr>
      <vt:lpstr>Wykres programu Microsoft Excel</vt:lpstr>
      <vt:lpstr>Konferencja realizowana jest w ramach projektu współfinansowanego ze środków Unii Europejskiej w ramach Europejskiego Funduszu Społecznego</vt:lpstr>
      <vt:lpstr>Partnerstwo jako element zarządzania na poziomie lokalnym i regionalnym   Lidia Węsierska-Chyc</vt:lpstr>
      <vt:lpstr>Samorządność</vt:lpstr>
      <vt:lpstr>Partnerstwo jako instytucja demokracji lokalnej </vt:lpstr>
      <vt:lpstr>Partnerstwo lokalne</vt:lpstr>
      <vt:lpstr>Modele administracji</vt:lpstr>
      <vt:lpstr>Tradycyjny model w Polsce</vt:lpstr>
      <vt:lpstr>New Public Management</vt:lpstr>
      <vt:lpstr>Local Governance</vt:lpstr>
      <vt:lpstr>Partycypacja obywateli w zarządzaniu lokalnym</vt:lpstr>
      <vt:lpstr>Wyniki badania</vt:lpstr>
      <vt:lpstr>Prezentacja programu PowerPoint</vt:lpstr>
      <vt:lpstr>Konsultacje społeczne</vt:lpstr>
      <vt:lpstr>Koncepcja partnerstwa lokalnego</vt:lpstr>
      <vt:lpstr>Prezentacja programu PowerPoint</vt:lpstr>
      <vt:lpstr>Przykład: Gmina Czarnków</vt:lpstr>
      <vt:lpstr>Przykład: Miasto Poznań</vt:lpstr>
      <vt:lpstr>Propozycje rozwiązań prawnych</vt:lpstr>
      <vt:lpstr>Prezentacja programu PowerPoint</vt:lpstr>
      <vt:lpstr>Poziom regionalny</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Mac</dc:creator>
  <cp:lastModifiedBy>pc1</cp:lastModifiedBy>
  <cp:revision>88</cp:revision>
  <cp:lastPrinted>2013-10-24T11:29:49Z</cp:lastPrinted>
  <dcterms:created xsi:type="dcterms:W3CDTF">2010-01-22T11:49:39Z</dcterms:created>
  <dcterms:modified xsi:type="dcterms:W3CDTF">2014-10-27T12:14:18Z</dcterms:modified>
</cp:coreProperties>
</file>