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59"/>
  </p:notesMasterIdLst>
  <p:sldIdLst>
    <p:sldId id="256" r:id="rId2"/>
    <p:sldId id="257" r:id="rId3"/>
    <p:sldId id="258" r:id="rId4"/>
    <p:sldId id="271" r:id="rId5"/>
    <p:sldId id="259" r:id="rId6"/>
    <p:sldId id="260" r:id="rId7"/>
    <p:sldId id="261" r:id="rId8"/>
    <p:sldId id="262" r:id="rId9"/>
    <p:sldId id="298" r:id="rId10"/>
    <p:sldId id="304" r:id="rId11"/>
    <p:sldId id="302" r:id="rId12"/>
    <p:sldId id="325" r:id="rId13"/>
    <p:sldId id="303" r:id="rId14"/>
    <p:sldId id="300" r:id="rId15"/>
    <p:sldId id="265" r:id="rId16"/>
    <p:sldId id="301" r:id="rId17"/>
    <p:sldId id="268" r:id="rId18"/>
    <p:sldId id="305" r:id="rId19"/>
    <p:sldId id="317" r:id="rId20"/>
    <p:sldId id="269" r:id="rId21"/>
    <p:sldId id="270" r:id="rId22"/>
    <p:sldId id="273" r:id="rId23"/>
    <p:sldId id="308" r:id="rId24"/>
    <p:sldId id="274" r:id="rId25"/>
    <p:sldId id="318" r:id="rId26"/>
    <p:sldId id="272" r:id="rId27"/>
    <p:sldId id="276" r:id="rId28"/>
    <p:sldId id="275" r:id="rId29"/>
    <p:sldId id="306" r:id="rId30"/>
    <p:sldId id="311" r:id="rId31"/>
    <p:sldId id="312" r:id="rId32"/>
    <p:sldId id="307" r:id="rId33"/>
    <p:sldId id="313" r:id="rId34"/>
    <p:sldId id="277" r:id="rId35"/>
    <p:sldId id="278" r:id="rId36"/>
    <p:sldId id="279" r:id="rId37"/>
    <p:sldId id="310" r:id="rId38"/>
    <p:sldId id="280" r:id="rId39"/>
    <p:sldId id="315" r:id="rId40"/>
    <p:sldId id="316" r:id="rId41"/>
    <p:sldId id="320" r:id="rId42"/>
    <p:sldId id="322" r:id="rId43"/>
    <p:sldId id="284" r:id="rId44"/>
    <p:sldId id="321" r:id="rId45"/>
    <p:sldId id="283" r:id="rId46"/>
    <p:sldId id="285" r:id="rId47"/>
    <p:sldId id="326" r:id="rId48"/>
    <p:sldId id="281" r:id="rId49"/>
    <p:sldId id="287" r:id="rId50"/>
    <p:sldId id="291" r:id="rId51"/>
    <p:sldId id="292" r:id="rId52"/>
    <p:sldId id="314" r:id="rId53"/>
    <p:sldId id="327" r:id="rId54"/>
    <p:sldId id="296" r:id="rId55"/>
    <p:sldId id="297" r:id="rId56"/>
    <p:sldId id="323" r:id="rId57"/>
    <p:sldId id="324" r:id="rId5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B4545E-0D53-4C83-BB21-86F274D45F09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59E1C61-3975-427A-8E23-93F748E8C872}">
      <dgm:prSet phldrT="[Tekst]"/>
      <dgm:spPr/>
      <dgm:t>
        <a:bodyPr/>
        <a:lstStyle/>
        <a:p>
          <a:r>
            <a:rPr lang="pl-PL" dirty="0" smtClean="0"/>
            <a:t>współpraca</a:t>
          </a:r>
          <a:endParaRPr lang="pl-PL" dirty="0"/>
        </a:p>
      </dgm:t>
    </dgm:pt>
    <dgm:pt modelId="{5F971DF9-A7E0-4269-B9DB-A2CA18474F73}" type="parTrans" cxnId="{CB66AF42-2DBD-41D4-AC2D-ADAE1796FBF0}">
      <dgm:prSet/>
      <dgm:spPr/>
      <dgm:t>
        <a:bodyPr/>
        <a:lstStyle/>
        <a:p>
          <a:endParaRPr lang="pl-PL"/>
        </a:p>
      </dgm:t>
    </dgm:pt>
    <dgm:pt modelId="{DB301B46-6956-46E7-9913-1F2D59395EFD}" type="sibTrans" cxnId="{CB66AF42-2DBD-41D4-AC2D-ADAE1796FBF0}">
      <dgm:prSet/>
      <dgm:spPr/>
      <dgm:t>
        <a:bodyPr/>
        <a:lstStyle/>
        <a:p>
          <a:endParaRPr lang="pl-PL"/>
        </a:p>
      </dgm:t>
    </dgm:pt>
    <dgm:pt modelId="{81D55E8B-6EF0-4510-A31F-4A343D1B5D42}">
      <dgm:prSet phldrT="[Tekst]"/>
      <dgm:spPr/>
      <dgm:t>
        <a:bodyPr/>
        <a:lstStyle/>
        <a:p>
          <a:endParaRPr lang="pl-PL" dirty="0" smtClean="0"/>
        </a:p>
        <a:p>
          <a:r>
            <a:rPr lang="pl-PL" dirty="0" smtClean="0"/>
            <a:t>trwałe więzi</a:t>
          </a:r>
        </a:p>
        <a:p>
          <a:endParaRPr lang="pl-PL" dirty="0"/>
        </a:p>
      </dgm:t>
    </dgm:pt>
    <dgm:pt modelId="{62E1CDFA-B3E6-4208-8959-D0F21D24A25D}" type="parTrans" cxnId="{AB3E7D4D-04A7-4689-A192-B860E03E966C}">
      <dgm:prSet/>
      <dgm:spPr/>
      <dgm:t>
        <a:bodyPr/>
        <a:lstStyle/>
        <a:p>
          <a:endParaRPr lang="pl-PL"/>
        </a:p>
      </dgm:t>
    </dgm:pt>
    <dgm:pt modelId="{9F73FFAF-FEF9-44A6-8AFE-022AB33B10C6}" type="sibTrans" cxnId="{AB3E7D4D-04A7-4689-A192-B860E03E966C}">
      <dgm:prSet/>
      <dgm:spPr/>
      <dgm:t>
        <a:bodyPr/>
        <a:lstStyle/>
        <a:p>
          <a:endParaRPr lang="pl-PL"/>
        </a:p>
      </dgm:t>
    </dgm:pt>
    <dgm:pt modelId="{1F303BD4-FC7D-4361-8E61-AE706CB28ED3}">
      <dgm:prSet phldrT="[Tekst]"/>
      <dgm:spPr/>
      <dgm:t>
        <a:bodyPr/>
        <a:lstStyle/>
        <a:p>
          <a:r>
            <a:rPr lang="pl-PL" dirty="0" smtClean="0"/>
            <a:t>zaangażowanie</a:t>
          </a:r>
          <a:endParaRPr lang="pl-PL" dirty="0"/>
        </a:p>
      </dgm:t>
    </dgm:pt>
    <dgm:pt modelId="{43DDF6A2-10FB-47DF-BF09-BB5402A2AC71}" type="parTrans" cxnId="{36D8A8BF-2267-46DB-9F78-C6893CB04ED5}">
      <dgm:prSet/>
      <dgm:spPr/>
      <dgm:t>
        <a:bodyPr/>
        <a:lstStyle/>
        <a:p>
          <a:endParaRPr lang="pl-PL"/>
        </a:p>
      </dgm:t>
    </dgm:pt>
    <dgm:pt modelId="{13CE9687-12F1-4BE1-901F-E25609993AD9}" type="sibTrans" cxnId="{36D8A8BF-2267-46DB-9F78-C6893CB04ED5}">
      <dgm:prSet/>
      <dgm:spPr/>
      <dgm:t>
        <a:bodyPr/>
        <a:lstStyle/>
        <a:p>
          <a:endParaRPr lang="pl-PL"/>
        </a:p>
      </dgm:t>
    </dgm:pt>
    <dgm:pt modelId="{EE0E0E2E-104B-4A35-A980-305A65E7BB54}">
      <dgm:prSet phldrT="[Tekst]"/>
      <dgm:spPr/>
      <dgm:t>
        <a:bodyPr/>
        <a:lstStyle/>
        <a:p>
          <a:r>
            <a:rPr lang="pl-PL" dirty="0" smtClean="0"/>
            <a:t>wspólny cel</a:t>
          </a:r>
          <a:endParaRPr lang="pl-PL" dirty="0"/>
        </a:p>
      </dgm:t>
    </dgm:pt>
    <dgm:pt modelId="{E25DB01B-0D0D-4641-9171-59C82CBFC2DF}" type="parTrans" cxnId="{033A725B-64A5-4F66-AB82-F56E4D85BFAA}">
      <dgm:prSet/>
      <dgm:spPr/>
      <dgm:t>
        <a:bodyPr/>
        <a:lstStyle/>
        <a:p>
          <a:endParaRPr lang="pl-PL"/>
        </a:p>
      </dgm:t>
    </dgm:pt>
    <dgm:pt modelId="{35BEA4D7-455F-4372-B5E9-90EC0B718AAF}" type="sibTrans" cxnId="{033A725B-64A5-4F66-AB82-F56E4D85BFAA}">
      <dgm:prSet/>
      <dgm:spPr/>
      <dgm:t>
        <a:bodyPr/>
        <a:lstStyle/>
        <a:p>
          <a:endParaRPr lang="pl-PL"/>
        </a:p>
      </dgm:t>
    </dgm:pt>
    <dgm:pt modelId="{E53842B2-6F0F-47B1-88E1-AAC75D113E08}">
      <dgm:prSet phldrT="[Tekst]"/>
      <dgm:spPr/>
      <dgm:t>
        <a:bodyPr/>
        <a:lstStyle/>
        <a:p>
          <a:r>
            <a:rPr lang="pl-PL" dirty="0" smtClean="0"/>
            <a:t>zaufanie</a:t>
          </a:r>
          <a:endParaRPr lang="pl-PL" dirty="0"/>
        </a:p>
      </dgm:t>
    </dgm:pt>
    <dgm:pt modelId="{AB1CC4EA-C68E-4815-B549-701C22C97747}" type="parTrans" cxnId="{41EDDC7B-8EEE-41FD-B1FB-4C471FDEDEB5}">
      <dgm:prSet/>
      <dgm:spPr/>
      <dgm:t>
        <a:bodyPr/>
        <a:lstStyle/>
        <a:p>
          <a:endParaRPr lang="pl-PL"/>
        </a:p>
      </dgm:t>
    </dgm:pt>
    <dgm:pt modelId="{C2E5B1A5-7467-48E9-B293-C0C77DE3978C}" type="sibTrans" cxnId="{41EDDC7B-8EEE-41FD-B1FB-4C471FDEDEB5}">
      <dgm:prSet/>
      <dgm:spPr/>
      <dgm:t>
        <a:bodyPr/>
        <a:lstStyle/>
        <a:p>
          <a:endParaRPr lang="pl-PL"/>
        </a:p>
      </dgm:t>
    </dgm:pt>
    <dgm:pt modelId="{FF76A5DB-7382-48AE-9265-E7E44E42474F}" type="pres">
      <dgm:prSet presAssocID="{66B4545E-0D53-4C83-BB21-86F274D45F0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895446A3-26D3-476C-90FF-10BB1D5E3AF5}" type="pres">
      <dgm:prSet presAssocID="{359E1C61-3975-427A-8E23-93F748E8C87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059B880-1E36-414C-99E1-05F1E96747CB}" type="pres">
      <dgm:prSet presAssocID="{DB301B46-6956-46E7-9913-1F2D59395EFD}" presName="sibTrans" presStyleCnt="0"/>
      <dgm:spPr/>
    </dgm:pt>
    <dgm:pt modelId="{DF48FF03-9690-470B-A840-A45F08BCA478}" type="pres">
      <dgm:prSet presAssocID="{81D55E8B-6EF0-4510-A31F-4A343D1B5D4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A69FCF6-6D49-4457-9B11-11F911891739}" type="pres">
      <dgm:prSet presAssocID="{9F73FFAF-FEF9-44A6-8AFE-022AB33B10C6}" presName="sibTrans" presStyleCnt="0"/>
      <dgm:spPr/>
    </dgm:pt>
    <dgm:pt modelId="{D0ABA0F6-5F34-4FE9-8BED-5763A145DAE6}" type="pres">
      <dgm:prSet presAssocID="{1F303BD4-FC7D-4361-8E61-AE706CB28ED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D9060AE-E9E3-4946-8500-B5D949C7530F}" type="pres">
      <dgm:prSet presAssocID="{13CE9687-12F1-4BE1-901F-E25609993AD9}" presName="sibTrans" presStyleCnt="0"/>
      <dgm:spPr/>
    </dgm:pt>
    <dgm:pt modelId="{414D65CF-2EC8-4B36-9E2E-2A0CF4A5F47D}" type="pres">
      <dgm:prSet presAssocID="{EE0E0E2E-104B-4A35-A980-305A65E7BB5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581B223-C707-4779-8ED7-EEDA5ED473E4}" type="pres">
      <dgm:prSet presAssocID="{35BEA4D7-455F-4372-B5E9-90EC0B718AAF}" presName="sibTrans" presStyleCnt="0"/>
      <dgm:spPr/>
    </dgm:pt>
    <dgm:pt modelId="{3CB2CB56-46B7-48C1-9105-7BAB9076B8C5}" type="pres">
      <dgm:prSet presAssocID="{E53842B2-6F0F-47B1-88E1-AAC75D113E0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91B349F6-3C1C-4C21-BF92-D4D7F8EF5BF3}" type="presOf" srcId="{359E1C61-3975-427A-8E23-93F748E8C872}" destId="{895446A3-26D3-476C-90FF-10BB1D5E3AF5}" srcOrd="0" destOrd="0" presId="urn:microsoft.com/office/officeart/2005/8/layout/default#1"/>
    <dgm:cxn modelId="{CB66AF42-2DBD-41D4-AC2D-ADAE1796FBF0}" srcId="{66B4545E-0D53-4C83-BB21-86F274D45F09}" destId="{359E1C61-3975-427A-8E23-93F748E8C872}" srcOrd="0" destOrd="0" parTransId="{5F971DF9-A7E0-4269-B9DB-A2CA18474F73}" sibTransId="{DB301B46-6956-46E7-9913-1F2D59395EFD}"/>
    <dgm:cxn modelId="{15E094B9-648C-4526-B51A-1B20DB4C1208}" type="presOf" srcId="{1F303BD4-FC7D-4361-8E61-AE706CB28ED3}" destId="{D0ABA0F6-5F34-4FE9-8BED-5763A145DAE6}" srcOrd="0" destOrd="0" presId="urn:microsoft.com/office/officeart/2005/8/layout/default#1"/>
    <dgm:cxn modelId="{D2069D32-F541-4C25-8541-9DD24EF74C7B}" type="presOf" srcId="{81D55E8B-6EF0-4510-A31F-4A343D1B5D42}" destId="{DF48FF03-9690-470B-A840-A45F08BCA478}" srcOrd="0" destOrd="0" presId="urn:microsoft.com/office/officeart/2005/8/layout/default#1"/>
    <dgm:cxn modelId="{0DCB80D1-F2B8-4471-8627-330214ED40B8}" type="presOf" srcId="{66B4545E-0D53-4C83-BB21-86F274D45F09}" destId="{FF76A5DB-7382-48AE-9265-E7E44E42474F}" srcOrd="0" destOrd="0" presId="urn:microsoft.com/office/officeart/2005/8/layout/default#1"/>
    <dgm:cxn modelId="{41EDDC7B-8EEE-41FD-B1FB-4C471FDEDEB5}" srcId="{66B4545E-0D53-4C83-BB21-86F274D45F09}" destId="{E53842B2-6F0F-47B1-88E1-AAC75D113E08}" srcOrd="4" destOrd="0" parTransId="{AB1CC4EA-C68E-4815-B549-701C22C97747}" sibTransId="{C2E5B1A5-7467-48E9-B293-C0C77DE3978C}"/>
    <dgm:cxn modelId="{778BC9DF-416D-4A69-8341-9F9AC0431ADB}" type="presOf" srcId="{EE0E0E2E-104B-4A35-A980-305A65E7BB54}" destId="{414D65CF-2EC8-4B36-9E2E-2A0CF4A5F47D}" srcOrd="0" destOrd="0" presId="urn:microsoft.com/office/officeart/2005/8/layout/default#1"/>
    <dgm:cxn modelId="{033A725B-64A5-4F66-AB82-F56E4D85BFAA}" srcId="{66B4545E-0D53-4C83-BB21-86F274D45F09}" destId="{EE0E0E2E-104B-4A35-A980-305A65E7BB54}" srcOrd="3" destOrd="0" parTransId="{E25DB01B-0D0D-4641-9171-59C82CBFC2DF}" sibTransId="{35BEA4D7-455F-4372-B5E9-90EC0B718AAF}"/>
    <dgm:cxn modelId="{36D8A8BF-2267-46DB-9F78-C6893CB04ED5}" srcId="{66B4545E-0D53-4C83-BB21-86F274D45F09}" destId="{1F303BD4-FC7D-4361-8E61-AE706CB28ED3}" srcOrd="2" destOrd="0" parTransId="{43DDF6A2-10FB-47DF-BF09-BB5402A2AC71}" sibTransId="{13CE9687-12F1-4BE1-901F-E25609993AD9}"/>
    <dgm:cxn modelId="{77D9B288-FC9C-416E-80D9-B9239147497D}" type="presOf" srcId="{E53842B2-6F0F-47B1-88E1-AAC75D113E08}" destId="{3CB2CB56-46B7-48C1-9105-7BAB9076B8C5}" srcOrd="0" destOrd="0" presId="urn:microsoft.com/office/officeart/2005/8/layout/default#1"/>
    <dgm:cxn modelId="{AB3E7D4D-04A7-4689-A192-B860E03E966C}" srcId="{66B4545E-0D53-4C83-BB21-86F274D45F09}" destId="{81D55E8B-6EF0-4510-A31F-4A343D1B5D42}" srcOrd="1" destOrd="0" parTransId="{62E1CDFA-B3E6-4208-8959-D0F21D24A25D}" sibTransId="{9F73FFAF-FEF9-44A6-8AFE-022AB33B10C6}"/>
    <dgm:cxn modelId="{DC0AABD5-45AC-4C3C-9E6D-5A933FD624F8}" type="presParOf" srcId="{FF76A5DB-7382-48AE-9265-E7E44E42474F}" destId="{895446A3-26D3-476C-90FF-10BB1D5E3AF5}" srcOrd="0" destOrd="0" presId="urn:microsoft.com/office/officeart/2005/8/layout/default#1"/>
    <dgm:cxn modelId="{AA79721B-35A8-424B-80E7-764704958BA4}" type="presParOf" srcId="{FF76A5DB-7382-48AE-9265-E7E44E42474F}" destId="{5059B880-1E36-414C-99E1-05F1E96747CB}" srcOrd="1" destOrd="0" presId="urn:microsoft.com/office/officeart/2005/8/layout/default#1"/>
    <dgm:cxn modelId="{9A37AB94-3DF5-4F6B-A3FE-94601521E5A9}" type="presParOf" srcId="{FF76A5DB-7382-48AE-9265-E7E44E42474F}" destId="{DF48FF03-9690-470B-A840-A45F08BCA478}" srcOrd="2" destOrd="0" presId="urn:microsoft.com/office/officeart/2005/8/layout/default#1"/>
    <dgm:cxn modelId="{18B9CA6B-81E5-4F3D-AF45-F8867D320556}" type="presParOf" srcId="{FF76A5DB-7382-48AE-9265-E7E44E42474F}" destId="{CA69FCF6-6D49-4457-9B11-11F911891739}" srcOrd="3" destOrd="0" presId="urn:microsoft.com/office/officeart/2005/8/layout/default#1"/>
    <dgm:cxn modelId="{875A58D2-EF2E-454B-BA1E-8C090C800506}" type="presParOf" srcId="{FF76A5DB-7382-48AE-9265-E7E44E42474F}" destId="{D0ABA0F6-5F34-4FE9-8BED-5763A145DAE6}" srcOrd="4" destOrd="0" presId="urn:microsoft.com/office/officeart/2005/8/layout/default#1"/>
    <dgm:cxn modelId="{512B39BD-427E-4B83-8577-0AEDD41BCC8A}" type="presParOf" srcId="{FF76A5DB-7382-48AE-9265-E7E44E42474F}" destId="{0D9060AE-E9E3-4946-8500-B5D949C7530F}" srcOrd="5" destOrd="0" presId="urn:microsoft.com/office/officeart/2005/8/layout/default#1"/>
    <dgm:cxn modelId="{0DB74BF8-4434-42F0-8BBF-2600EA07F6C2}" type="presParOf" srcId="{FF76A5DB-7382-48AE-9265-E7E44E42474F}" destId="{414D65CF-2EC8-4B36-9E2E-2A0CF4A5F47D}" srcOrd="6" destOrd="0" presId="urn:microsoft.com/office/officeart/2005/8/layout/default#1"/>
    <dgm:cxn modelId="{51013A2F-0CFA-4E8B-93DF-7C62D7160EB8}" type="presParOf" srcId="{FF76A5DB-7382-48AE-9265-E7E44E42474F}" destId="{0581B223-C707-4779-8ED7-EEDA5ED473E4}" srcOrd="7" destOrd="0" presId="urn:microsoft.com/office/officeart/2005/8/layout/default#1"/>
    <dgm:cxn modelId="{D150DD24-F3FB-43AB-A4A7-D9B9A31C32E4}" type="presParOf" srcId="{FF76A5DB-7382-48AE-9265-E7E44E42474F}" destId="{3CB2CB56-46B7-48C1-9105-7BAB9076B8C5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C5A7EB-7C4F-4475-8FE9-2D3C24EB8E74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347FB24-8D0E-4EF2-B091-82B808D3281E}">
      <dgm:prSet phldrT="[Tekst]"/>
      <dgm:spPr/>
      <dgm:t>
        <a:bodyPr/>
        <a:lstStyle/>
        <a:p>
          <a:r>
            <a:rPr lang="pl-PL" dirty="0" smtClean="0"/>
            <a:t>Remont </a:t>
          </a:r>
          <a:r>
            <a:rPr lang="pl-PL" dirty="0" err="1" smtClean="0"/>
            <a:t>Biskupiańskiego</a:t>
          </a:r>
          <a:r>
            <a:rPr lang="pl-PL" dirty="0" smtClean="0"/>
            <a:t> Gościńca </a:t>
          </a:r>
          <a:endParaRPr lang="pl-PL" dirty="0"/>
        </a:p>
      </dgm:t>
    </dgm:pt>
    <dgm:pt modelId="{7C166D20-2603-4570-8739-339CFAE864E3}" type="parTrans" cxnId="{5176BAFA-4B32-4AD2-AB52-472F182D998D}">
      <dgm:prSet/>
      <dgm:spPr/>
      <dgm:t>
        <a:bodyPr/>
        <a:lstStyle/>
        <a:p>
          <a:endParaRPr lang="pl-PL"/>
        </a:p>
      </dgm:t>
    </dgm:pt>
    <dgm:pt modelId="{CDED5D84-A3AD-4162-8EEB-67C931944A79}" type="sibTrans" cxnId="{5176BAFA-4B32-4AD2-AB52-472F182D998D}">
      <dgm:prSet/>
      <dgm:spPr/>
      <dgm:t>
        <a:bodyPr/>
        <a:lstStyle/>
        <a:p>
          <a:endParaRPr lang="pl-PL"/>
        </a:p>
      </dgm:t>
    </dgm:pt>
    <dgm:pt modelId="{B650CB14-E6EB-4D38-8730-77FB4107C94F}">
      <dgm:prSet phldrT="[Tekst]"/>
      <dgm:spPr/>
      <dgm:t>
        <a:bodyPr/>
        <a:lstStyle/>
        <a:p>
          <a:pPr algn="ctr"/>
          <a:r>
            <a:rPr lang="pl-PL" dirty="0" smtClean="0"/>
            <a:t>Pobudzenie mieszkańców do aktywności lokalnej</a:t>
          </a:r>
          <a:endParaRPr lang="pl-PL" dirty="0"/>
        </a:p>
      </dgm:t>
    </dgm:pt>
    <dgm:pt modelId="{7C25464E-5549-4FB3-8B61-52BC36002B40}" type="parTrans" cxnId="{921800D1-A66C-4E88-989B-F561B12870D0}">
      <dgm:prSet/>
      <dgm:spPr/>
      <dgm:t>
        <a:bodyPr/>
        <a:lstStyle/>
        <a:p>
          <a:endParaRPr lang="pl-PL"/>
        </a:p>
      </dgm:t>
    </dgm:pt>
    <dgm:pt modelId="{8E4E5849-9D51-4D1F-A88C-062E186D1459}" type="sibTrans" cxnId="{921800D1-A66C-4E88-989B-F561B12870D0}">
      <dgm:prSet/>
      <dgm:spPr/>
      <dgm:t>
        <a:bodyPr/>
        <a:lstStyle/>
        <a:p>
          <a:endParaRPr lang="pl-PL"/>
        </a:p>
      </dgm:t>
    </dgm:pt>
    <dgm:pt modelId="{751150AE-3F5B-4F5D-9393-3BFB811B4A72}">
      <dgm:prSet phldrT="[Tekst]"/>
      <dgm:spPr/>
      <dgm:t>
        <a:bodyPr/>
        <a:lstStyle/>
        <a:p>
          <a:r>
            <a:rPr lang="pl-PL" dirty="0" smtClean="0"/>
            <a:t>Zmiana infrastruktury (parking, kozi rynek, świetlica)</a:t>
          </a:r>
          <a:endParaRPr lang="pl-PL" dirty="0"/>
        </a:p>
      </dgm:t>
    </dgm:pt>
    <dgm:pt modelId="{2AB17B3F-D65B-48AE-A17F-A2581ECA63EF}" type="parTrans" cxnId="{F673908D-A04B-478F-8B70-2C937C45168E}">
      <dgm:prSet/>
      <dgm:spPr/>
      <dgm:t>
        <a:bodyPr/>
        <a:lstStyle/>
        <a:p>
          <a:endParaRPr lang="pl-PL"/>
        </a:p>
      </dgm:t>
    </dgm:pt>
    <dgm:pt modelId="{E71A27BA-04E7-4C2A-A24E-7A99EE56FC7F}" type="sibTrans" cxnId="{F673908D-A04B-478F-8B70-2C937C45168E}">
      <dgm:prSet/>
      <dgm:spPr/>
      <dgm:t>
        <a:bodyPr/>
        <a:lstStyle/>
        <a:p>
          <a:endParaRPr lang="pl-PL"/>
        </a:p>
      </dgm:t>
    </dgm:pt>
    <dgm:pt modelId="{0BCCAA08-5DF9-436C-9F81-B1C95D623184}">
      <dgm:prSet phldrT="[Tekst]"/>
      <dgm:spPr/>
      <dgm:t>
        <a:bodyPr/>
        <a:lstStyle/>
        <a:p>
          <a:pPr algn="ctr"/>
          <a:r>
            <a:rPr lang="pl-PL" dirty="0" smtClean="0"/>
            <a:t>Udział mieszkańców</a:t>
          </a:r>
          <a:endParaRPr lang="pl-PL" dirty="0"/>
        </a:p>
      </dgm:t>
    </dgm:pt>
    <dgm:pt modelId="{0AB9FFC4-9DAE-4C27-93EF-C6F1398A1F25}" type="parTrans" cxnId="{C6EA5D94-1CF2-43E8-B224-C0AD40B82857}">
      <dgm:prSet/>
      <dgm:spPr/>
      <dgm:t>
        <a:bodyPr/>
        <a:lstStyle/>
        <a:p>
          <a:endParaRPr lang="pl-PL"/>
        </a:p>
      </dgm:t>
    </dgm:pt>
    <dgm:pt modelId="{96CDF0E7-2FA0-4214-A75C-4621F9DCB5CB}" type="sibTrans" cxnId="{C6EA5D94-1CF2-43E8-B224-C0AD40B82857}">
      <dgm:prSet/>
      <dgm:spPr/>
      <dgm:t>
        <a:bodyPr/>
        <a:lstStyle/>
        <a:p>
          <a:endParaRPr lang="pl-PL"/>
        </a:p>
      </dgm:t>
    </dgm:pt>
    <dgm:pt modelId="{117C18FB-2E9D-483C-9770-AE483D5D4151}">
      <dgm:prSet phldrT="[Tekst]"/>
      <dgm:spPr/>
      <dgm:t>
        <a:bodyPr/>
        <a:lstStyle/>
        <a:p>
          <a:r>
            <a:rPr lang="pl-PL" dirty="0" smtClean="0"/>
            <a:t>FESTIWAL TRADYCJI I FOLKLORU</a:t>
          </a:r>
          <a:endParaRPr lang="pl-PL" dirty="0"/>
        </a:p>
      </dgm:t>
    </dgm:pt>
    <dgm:pt modelId="{DBCF2610-F7D2-4F32-B7E4-6C98C5329877}" type="parTrans" cxnId="{1B160A31-9C5D-4E3C-84BC-AE32CFF23233}">
      <dgm:prSet/>
      <dgm:spPr/>
      <dgm:t>
        <a:bodyPr/>
        <a:lstStyle/>
        <a:p>
          <a:endParaRPr lang="pl-PL"/>
        </a:p>
      </dgm:t>
    </dgm:pt>
    <dgm:pt modelId="{4841A9C1-9E9E-4714-A0CD-2E637A0781D9}" type="sibTrans" cxnId="{1B160A31-9C5D-4E3C-84BC-AE32CFF23233}">
      <dgm:prSet/>
      <dgm:spPr/>
      <dgm:t>
        <a:bodyPr/>
        <a:lstStyle/>
        <a:p>
          <a:endParaRPr lang="pl-PL"/>
        </a:p>
      </dgm:t>
    </dgm:pt>
    <dgm:pt modelId="{EA58A9D1-06A5-4F58-A782-DD8018907380}">
      <dgm:prSet phldrT="[Tekst]"/>
      <dgm:spPr/>
      <dgm:t>
        <a:bodyPr/>
        <a:lstStyle/>
        <a:p>
          <a:pPr algn="ctr"/>
          <a:r>
            <a:rPr lang="pl-PL" dirty="0" smtClean="0"/>
            <a:t>Partnerstwo lokalne</a:t>
          </a:r>
          <a:endParaRPr lang="pl-PL" dirty="0"/>
        </a:p>
      </dgm:t>
    </dgm:pt>
    <dgm:pt modelId="{DAB50D9B-84FF-4DD2-B410-ED9F0E059C42}" type="parTrans" cxnId="{2BE75A7C-ECE1-4E5A-B77E-469D73284A74}">
      <dgm:prSet/>
      <dgm:spPr/>
      <dgm:t>
        <a:bodyPr/>
        <a:lstStyle/>
        <a:p>
          <a:endParaRPr lang="pl-PL"/>
        </a:p>
      </dgm:t>
    </dgm:pt>
    <dgm:pt modelId="{7F21BB2E-42CD-44B5-899C-F4E52925563A}" type="sibTrans" cxnId="{2BE75A7C-ECE1-4E5A-B77E-469D73284A74}">
      <dgm:prSet/>
      <dgm:spPr/>
      <dgm:t>
        <a:bodyPr/>
        <a:lstStyle/>
        <a:p>
          <a:endParaRPr lang="pl-PL"/>
        </a:p>
      </dgm:t>
    </dgm:pt>
    <dgm:pt modelId="{1064EAEE-5DFD-4EFD-8C12-CEE850B1D3E7}" type="pres">
      <dgm:prSet presAssocID="{26C5A7EB-7C4F-4475-8FE9-2D3C24EB8E7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15C343FB-479B-454D-98DB-FFBFCA3A9656}" type="pres">
      <dgm:prSet presAssocID="{A347FB24-8D0E-4EF2-B091-82B808D3281E}" presName="composite" presStyleCnt="0"/>
      <dgm:spPr/>
    </dgm:pt>
    <dgm:pt modelId="{AC3036EF-547D-4E17-BFDA-4A085FC06112}" type="pres">
      <dgm:prSet presAssocID="{A347FB24-8D0E-4EF2-B091-82B808D3281E}" presName="bentUpArrow1" presStyleLbl="alignImgPlace1" presStyleIdx="0" presStyleCnt="2"/>
      <dgm:spPr/>
    </dgm:pt>
    <dgm:pt modelId="{B07DC0B9-D162-4192-A22F-4AE672391786}" type="pres">
      <dgm:prSet presAssocID="{A347FB24-8D0E-4EF2-B091-82B808D3281E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094E2CF-0E25-4C1D-80D3-A8A34ACF55BF}" type="pres">
      <dgm:prSet presAssocID="{A347FB24-8D0E-4EF2-B091-82B808D3281E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6DA0AEC-4B73-40BC-8E9E-7F7AC19F56D5}" type="pres">
      <dgm:prSet presAssocID="{CDED5D84-A3AD-4162-8EEB-67C931944A79}" presName="sibTrans" presStyleCnt="0"/>
      <dgm:spPr/>
    </dgm:pt>
    <dgm:pt modelId="{1EA0B6C1-8A26-4099-88F8-937841C9E804}" type="pres">
      <dgm:prSet presAssocID="{751150AE-3F5B-4F5D-9393-3BFB811B4A72}" presName="composite" presStyleCnt="0"/>
      <dgm:spPr/>
    </dgm:pt>
    <dgm:pt modelId="{B94D066B-79B8-4733-A5AC-5222CB3DE253}" type="pres">
      <dgm:prSet presAssocID="{751150AE-3F5B-4F5D-9393-3BFB811B4A72}" presName="bentUpArrow1" presStyleLbl="alignImgPlace1" presStyleIdx="1" presStyleCnt="2"/>
      <dgm:spPr/>
    </dgm:pt>
    <dgm:pt modelId="{ECE2E4AE-663E-4F38-9506-6B049F2217D2}" type="pres">
      <dgm:prSet presAssocID="{751150AE-3F5B-4F5D-9393-3BFB811B4A72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B347856-5F36-4C10-AC5B-FB5B099B316C}" type="pres">
      <dgm:prSet presAssocID="{751150AE-3F5B-4F5D-9393-3BFB811B4A72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2DADDEC-7072-496D-A49A-3F07FBCEE155}" type="pres">
      <dgm:prSet presAssocID="{E71A27BA-04E7-4C2A-A24E-7A99EE56FC7F}" presName="sibTrans" presStyleCnt="0"/>
      <dgm:spPr/>
    </dgm:pt>
    <dgm:pt modelId="{C288F359-D15E-46B7-96C3-9369B871C6B6}" type="pres">
      <dgm:prSet presAssocID="{117C18FB-2E9D-483C-9770-AE483D5D4151}" presName="composite" presStyleCnt="0"/>
      <dgm:spPr/>
    </dgm:pt>
    <dgm:pt modelId="{33489F9C-1EA9-40FC-AA16-F47C3570DE6C}" type="pres">
      <dgm:prSet presAssocID="{117C18FB-2E9D-483C-9770-AE483D5D4151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84E62F6-0181-4A2A-81D3-73AD09AF5697}" type="pres">
      <dgm:prSet presAssocID="{117C18FB-2E9D-483C-9770-AE483D5D4151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C6EA5D94-1CF2-43E8-B224-C0AD40B82857}" srcId="{751150AE-3F5B-4F5D-9393-3BFB811B4A72}" destId="{0BCCAA08-5DF9-436C-9F81-B1C95D623184}" srcOrd="0" destOrd="0" parTransId="{0AB9FFC4-9DAE-4C27-93EF-C6F1398A1F25}" sibTransId="{96CDF0E7-2FA0-4214-A75C-4621F9DCB5CB}"/>
    <dgm:cxn modelId="{5176BAFA-4B32-4AD2-AB52-472F182D998D}" srcId="{26C5A7EB-7C4F-4475-8FE9-2D3C24EB8E74}" destId="{A347FB24-8D0E-4EF2-B091-82B808D3281E}" srcOrd="0" destOrd="0" parTransId="{7C166D20-2603-4570-8739-339CFAE864E3}" sibTransId="{CDED5D84-A3AD-4162-8EEB-67C931944A79}"/>
    <dgm:cxn modelId="{2BE75A7C-ECE1-4E5A-B77E-469D73284A74}" srcId="{117C18FB-2E9D-483C-9770-AE483D5D4151}" destId="{EA58A9D1-06A5-4F58-A782-DD8018907380}" srcOrd="0" destOrd="0" parTransId="{DAB50D9B-84FF-4DD2-B410-ED9F0E059C42}" sibTransId="{7F21BB2E-42CD-44B5-899C-F4E52925563A}"/>
    <dgm:cxn modelId="{367BB387-66E0-4B38-B980-ADD3A2976C30}" type="presOf" srcId="{26C5A7EB-7C4F-4475-8FE9-2D3C24EB8E74}" destId="{1064EAEE-5DFD-4EFD-8C12-CEE850B1D3E7}" srcOrd="0" destOrd="0" presId="urn:microsoft.com/office/officeart/2005/8/layout/StepDownProcess"/>
    <dgm:cxn modelId="{085D46E4-6087-4B93-81A6-7816D712B21E}" type="presOf" srcId="{B650CB14-E6EB-4D38-8730-77FB4107C94F}" destId="{C094E2CF-0E25-4C1D-80D3-A8A34ACF55BF}" srcOrd="0" destOrd="0" presId="urn:microsoft.com/office/officeart/2005/8/layout/StepDownProcess"/>
    <dgm:cxn modelId="{49FAE567-03C3-4FAF-9269-0CBA25499839}" type="presOf" srcId="{A347FB24-8D0E-4EF2-B091-82B808D3281E}" destId="{B07DC0B9-D162-4192-A22F-4AE672391786}" srcOrd="0" destOrd="0" presId="urn:microsoft.com/office/officeart/2005/8/layout/StepDownProcess"/>
    <dgm:cxn modelId="{F673908D-A04B-478F-8B70-2C937C45168E}" srcId="{26C5A7EB-7C4F-4475-8FE9-2D3C24EB8E74}" destId="{751150AE-3F5B-4F5D-9393-3BFB811B4A72}" srcOrd="1" destOrd="0" parTransId="{2AB17B3F-D65B-48AE-A17F-A2581ECA63EF}" sibTransId="{E71A27BA-04E7-4C2A-A24E-7A99EE56FC7F}"/>
    <dgm:cxn modelId="{10FA8FAA-0B69-49A6-80B8-FE8391593018}" type="presOf" srcId="{117C18FB-2E9D-483C-9770-AE483D5D4151}" destId="{33489F9C-1EA9-40FC-AA16-F47C3570DE6C}" srcOrd="0" destOrd="0" presId="urn:microsoft.com/office/officeart/2005/8/layout/StepDownProcess"/>
    <dgm:cxn modelId="{1B160A31-9C5D-4E3C-84BC-AE32CFF23233}" srcId="{26C5A7EB-7C4F-4475-8FE9-2D3C24EB8E74}" destId="{117C18FB-2E9D-483C-9770-AE483D5D4151}" srcOrd="2" destOrd="0" parTransId="{DBCF2610-F7D2-4F32-B7E4-6C98C5329877}" sibTransId="{4841A9C1-9E9E-4714-A0CD-2E637A0781D9}"/>
    <dgm:cxn modelId="{D51404F6-67B7-45DF-9F31-7F145DD7F052}" type="presOf" srcId="{0BCCAA08-5DF9-436C-9F81-B1C95D623184}" destId="{EB347856-5F36-4C10-AC5B-FB5B099B316C}" srcOrd="0" destOrd="0" presId="urn:microsoft.com/office/officeart/2005/8/layout/StepDownProcess"/>
    <dgm:cxn modelId="{F521B5CC-4AB4-4234-A625-0BBAFE7DCB37}" type="presOf" srcId="{EA58A9D1-06A5-4F58-A782-DD8018907380}" destId="{B84E62F6-0181-4A2A-81D3-73AD09AF5697}" srcOrd="0" destOrd="0" presId="urn:microsoft.com/office/officeart/2005/8/layout/StepDownProcess"/>
    <dgm:cxn modelId="{DCCC360C-0691-4596-86AF-C61CEB0C03A8}" type="presOf" srcId="{751150AE-3F5B-4F5D-9393-3BFB811B4A72}" destId="{ECE2E4AE-663E-4F38-9506-6B049F2217D2}" srcOrd="0" destOrd="0" presId="urn:microsoft.com/office/officeart/2005/8/layout/StepDownProcess"/>
    <dgm:cxn modelId="{921800D1-A66C-4E88-989B-F561B12870D0}" srcId="{A347FB24-8D0E-4EF2-B091-82B808D3281E}" destId="{B650CB14-E6EB-4D38-8730-77FB4107C94F}" srcOrd="0" destOrd="0" parTransId="{7C25464E-5549-4FB3-8B61-52BC36002B40}" sibTransId="{8E4E5849-9D51-4D1F-A88C-062E186D1459}"/>
    <dgm:cxn modelId="{BC513CA3-C200-4A69-92AF-0B9C8CD3C8C3}" type="presParOf" srcId="{1064EAEE-5DFD-4EFD-8C12-CEE850B1D3E7}" destId="{15C343FB-479B-454D-98DB-FFBFCA3A9656}" srcOrd="0" destOrd="0" presId="urn:microsoft.com/office/officeart/2005/8/layout/StepDownProcess"/>
    <dgm:cxn modelId="{42C0D1C6-1507-44EE-A998-175453F57CC5}" type="presParOf" srcId="{15C343FB-479B-454D-98DB-FFBFCA3A9656}" destId="{AC3036EF-547D-4E17-BFDA-4A085FC06112}" srcOrd="0" destOrd="0" presId="urn:microsoft.com/office/officeart/2005/8/layout/StepDownProcess"/>
    <dgm:cxn modelId="{212B4373-2423-417C-9E3E-26F63528248D}" type="presParOf" srcId="{15C343FB-479B-454D-98DB-FFBFCA3A9656}" destId="{B07DC0B9-D162-4192-A22F-4AE672391786}" srcOrd="1" destOrd="0" presId="urn:microsoft.com/office/officeart/2005/8/layout/StepDownProcess"/>
    <dgm:cxn modelId="{D700371E-7AA3-41AB-978B-8E06EF9D0339}" type="presParOf" srcId="{15C343FB-479B-454D-98DB-FFBFCA3A9656}" destId="{C094E2CF-0E25-4C1D-80D3-A8A34ACF55BF}" srcOrd="2" destOrd="0" presId="urn:microsoft.com/office/officeart/2005/8/layout/StepDownProcess"/>
    <dgm:cxn modelId="{B6E46155-B568-479D-9FD6-57670CC5BB8F}" type="presParOf" srcId="{1064EAEE-5DFD-4EFD-8C12-CEE850B1D3E7}" destId="{76DA0AEC-4B73-40BC-8E9E-7F7AC19F56D5}" srcOrd="1" destOrd="0" presId="urn:microsoft.com/office/officeart/2005/8/layout/StepDownProcess"/>
    <dgm:cxn modelId="{C23ECBDA-B614-41A0-B547-DB8F91BC5CC6}" type="presParOf" srcId="{1064EAEE-5DFD-4EFD-8C12-CEE850B1D3E7}" destId="{1EA0B6C1-8A26-4099-88F8-937841C9E804}" srcOrd="2" destOrd="0" presId="urn:microsoft.com/office/officeart/2005/8/layout/StepDownProcess"/>
    <dgm:cxn modelId="{3CEAC84D-D738-4298-B4EC-6675DF69FACF}" type="presParOf" srcId="{1EA0B6C1-8A26-4099-88F8-937841C9E804}" destId="{B94D066B-79B8-4733-A5AC-5222CB3DE253}" srcOrd="0" destOrd="0" presId="urn:microsoft.com/office/officeart/2005/8/layout/StepDownProcess"/>
    <dgm:cxn modelId="{FC98C339-6531-4FAF-A1BB-3EDD32F188FE}" type="presParOf" srcId="{1EA0B6C1-8A26-4099-88F8-937841C9E804}" destId="{ECE2E4AE-663E-4F38-9506-6B049F2217D2}" srcOrd="1" destOrd="0" presId="urn:microsoft.com/office/officeart/2005/8/layout/StepDownProcess"/>
    <dgm:cxn modelId="{2C169764-98D2-4CEC-B821-872AE35FCFA8}" type="presParOf" srcId="{1EA0B6C1-8A26-4099-88F8-937841C9E804}" destId="{EB347856-5F36-4C10-AC5B-FB5B099B316C}" srcOrd="2" destOrd="0" presId="urn:microsoft.com/office/officeart/2005/8/layout/StepDownProcess"/>
    <dgm:cxn modelId="{D4B7C442-6493-40E4-9CCE-B99D7FFA19A7}" type="presParOf" srcId="{1064EAEE-5DFD-4EFD-8C12-CEE850B1D3E7}" destId="{52DADDEC-7072-496D-A49A-3F07FBCEE155}" srcOrd="3" destOrd="0" presId="urn:microsoft.com/office/officeart/2005/8/layout/StepDownProcess"/>
    <dgm:cxn modelId="{0877E1EF-716F-4836-B348-A904E86810F8}" type="presParOf" srcId="{1064EAEE-5DFD-4EFD-8C12-CEE850B1D3E7}" destId="{C288F359-D15E-46B7-96C3-9369B871C6B6}" srcOrd="4" destOrd="0" presId="urn:microsoft.com/office/officeart/2005/8/layout/StepDownProcess"/>
    <dgm:cxn modelId="{69D999CD-6E6E-4DF6-9B0B-C60026863977}" type="presParOf" srcId="{C288F359-D15E-46B7-96C3-9369B871C6B6}" destId="{33489F9C-1EA9-40FC-AA16-F47C3570DE6C}" srcOrd="0" destOrd="0" presId="urn:microsoft.com/office/officeart/2005/8/layout/StepDownProcess"/>
    <dgm:cxn modelId="{FBA2134A-E1B5-42CD-87B1-94F6AD493410}" type="presParOf" srcId="{C288F359-D15E-46B7-96C3-9369B871C6B6}" destId="{B84E62F6-0181-4A2A-81D3-73AD09AF5697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5446A3-26D3-476C-90FF-10BB1D5E3AF5}">
      <dsp:nvSpPr>
        <dsp:cNvPr id="0" name=""/>
        <dsp:cNvSpPr/>
      </dsp:nvSpPr>
      <dsp:spPr>
        <a:xfrm>
          <a:off x="0" y="796924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smtClean="0"/>
            <a:t>współpraca</a:t>
          </a:r>
          <a:endParaRPr lang="pl-PL" sz="2600" kern="1200" dirty="0"/>
        </a:p>
      </dsp:txBody>
      <dsp:txXfrm>
        <a:off x="0" y="796924"/>
        <a:ext cx="2571749" cy="1543050"/>
      </dsp:txXfrm>
    </dsp:sp>
    <dsp:sp modelId="{DF48FF03-9690-470B-A840-A45F08BCA478}">
      <dsp:nvSpPr>
        <dsp:cNvPr id="0" name=""/>
        <dsp:cNvSpPr/>
      </dsp:nvSpPr>
      <dsp:spPr>
        <a:xfrm>
          <a:off x="2828925" y="796924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600" kern="1200" dirty="0" smtClean="0"/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smtClean="0"/>
            <a:t>trwałe więzi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600" kern="1200" dirty="0"/>
        </a:p>
      </dsp:txBody>
      <dsp:txXfrm>
        <a:off x="2828925" y="796924"/>
        <a:ext cx="2571749" cy="1543050"/>
      </dsp:txXfrm>
    </dsp:sp>
    <dsp:sp modelId="{D0ABA0F6-5F34-4FE9-8BED-5763A145DAE6}">
      <dsp:nvSpPr>
        <dsp:cNvPr id="0" name=""/>
        <dsp:cNvSpPr/>
      </dsp:nvSpPr>
      <dsp:spPr>
        <a:xfrm>
          <a:off x="5657849" y="796924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smtClean="0"/>
            <a:t>zaangażowanie</a:t>
          </a:r>
          <a:endParaRPr lang="pl-PL" sz="2600" kern="1200" dirty="0"/>
        </a:p>
      </dsp:txBody>
      <dsp:txXfrm>
        <a:off x="5657849" y="796924"/>
        <a:ext cx="2571749" cy="1543050"/>
      </dsp:txXfrm>
    </dsp:sp>
    <dsp:sp modelId="{414D65CF-2EC8-4B36-9E2E-2A0CF4A5F47D}">
      <dsp:nvSpPr>
        <dsp:cNvPr id="0" name=""/>
        <dsp:cNvSpPr/>
      </dsp:nvSpPr>
      <dsp:spPr>
        <a:xfrm>
          <a:off x="1414462" y="2597149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smtClean="0"/>
            <a:t>wspólny cel</a:t>
          </a:r>
          <a:endParaRPr lang="pl-PL" sz="2600" kern="1200" dirty="0"/>
        </a:p>
      </dsp:txBody>
      <dsp:txXfrm>
        <a:off x="1414462" y="2597149"/>
        <a:ext cx="2571749" cy="1543050"/>
      </dsp:txXfrm>
    </dsp:sp>
    <dsp:sp modelId="{3CB2CB56-46B7-48C1-9105-7BAB9076B8C5}">
      <dsp:nvSpPr>
        <dsp:cNvPr id="0" name=""/>
        <dsp:cNvSpPr/>
      </dsp:nvSpPr>
      <dsp:spPr>
        <a:xfrm>
          <a:off x="4243387" y="2597149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smtClean="0"/>
            <a:t>zaufanie</a:t>
          </a:r>
          <a:endParaRPr lang="pl-PL" sz="2600" kern="1200" dirty="0"/>
        </a:p>
      </dsp:txBody>
      <dsp:txXfrm>
        <a:off x="4243387" y="2597149"/>
        <a:ext cx="2571749" cy="15430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3036EF-547D-4E17-BFDA-4A085FC06112}">
      <dsp:nvSpPr>
        <dsp:cNvPr id="0" name=""/>
        <dsp:cNvSpPr/>
      </dsp:nvSpPr>
      <dsp:spPr>
        <a:xfrm rot="5400000">
          <a:off x="817419" y="1442475"/>
          <a:ext cx="1275745" cy="145239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7DC0B9-D162-4192-A22F-4AE672391786}">
      <dsp:nvSpPr>
        <dsp:cNvPr id="0" name=""/>
        <dsp:cNvSpPr/>
      </dsp:nvSpPr>
      <dsp:spPr>
        <a:xfrm>
          <a:off x="479424" y="28286"/>
          <a:ext cx="2147604" cy="1503253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Remont </a:t>
          </a:r>
          <a:r>
            <a:rPr lang="pl-PL" sz="2000" kern="1200" dirty="0" err="1" smtClean="0"/>
            <a:t>Biskupiańskiego</a:t>
          </a:r>
          <a:r>
            <a:rPr lang="pl-PL" sz="2000" kern="1200" dirty="0" smtClean="0"/>
            <a:t> Gościńca </a:t>
          </a:r>
          <a:endParaRPr lang="pl-PL" sz="2000" kern="1200" dirty="0"/>
        </a:p>
      </dsp:txBody>
      <dsp:txXfrm>
        <a:off x="552820" y="101682"/>
        <a:ext cx="2000812" cy="1356461"/>
      </dsp:txXfrm>
    </dsp:sp>
    <dsp:sp modelId="{C094E2CF-0E25-4C1D-80D3-A8A34ACF55BF}">
      <dsp:nvSpPr>
        <dsp:cNvPr id="0" name=""/>
        <dsp:cNvSpPr/>
      </dsp:nvSpPr>
      <dsp:spPr>
        <a:xfrm>
          <a:off x="2627028" y="171655"/>
          <a:ext cx="1561962" cy="1214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600" kern="1200" dirty="0" smtClean="0"/>
            <a:t>Pobudzenie mieszkańców do aktywności lokalnej</a:t>
          </a:r>
          <a:endParaRPr lang="pl-PL" sz="1600" kern="1200" dirty="0"/>
        </a:p>
      </dsp:txBody>
      <dsp:txXfrm>
        <a:off x="2627028" y="171655"/>
        <a:ext cx="1561962" cy="1214995"/>
      </dsp:txXfrm>
    </dsp:sp>
    <dsp:sp modelId="{B94D066B-79B8-4733-A5AC-5222CB3DE253}">
      <dsp:nvSpPr>
        <dsp:cNvPr id="0" name=""/>
        <dsp:cNvSpPr/>
      </dsp:nvSpPr>
      <dsp:spPr>
        <a:xfrm rot="5400000">
          <a:off x="2598011" y="3131125"/>
          <a:ext cx="1275745" cy="145239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E2E4AE-663E-4F38-9506-6B049F2217D2}">
      <dsp:nvSpPr>
        <dsp:cNvPr id="0" name=""/>
        <dsp:cNvSpPr/>
      </dsp:nvSpPr>
      <dsp:spPr>
        <a:xfrm>
          <a:off x="2260016" y="1716935"/>
          <a:ext cx="2147604" cy="1503253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Zmiana infrastruktury (parking, kozi rynek, świetlica)</a:t>
          </a:r>
          <a:endParaRPr lang="pl-PL" sz="2000" kern="1200" dirty="0"/>
        </a:p>
      </dsp:txBody>
      <dsp:txXfrm>
        <a:off x="2333412" y="1790331"/>
        <a:ext cx="2000812" cy="1356461"/>
      </dsp:txXfrm>
    </dsp:sp>
    <dsp:sp modelId="{EB347856-5F36-4C10-AC5B-FB5B099B316C}">
      <dsp:nvSpPr>
        <dsp:cNvPr id="0" name=""/>
        <dsp:cNvSpPr/>
      </dsp:nvSpPr>
      <dsp:spPr>
        <a:xfrm>
          <a:off x="4407620" y="1860305"/>
          <a:ext cx="1561962" cy="1214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600" kern="1200" dirty="0" smtClean="0"/>
            <a:t>Udział mieszkańców</a:t>
          </a:r>
          <a:endParaRPr lang="pl-PL" sz="1600" kern="1200" dirty="0"/>
        </a:p>
      </dsp:txBody>
      <dsp:txXfrm>
        <a:off x="4407620" y="1860305"/>
        <a:ext cx="1561962" cy="1214995"/>
      </dsp:txXfrm>
    </dsp:sp>
    <dsp:sp modelId="{33489F9C-1EA9-40FC-AA16-F47C3570DE6C}">
      <dsp:nvSpPr>
        <dsp:cNvPr id="0" name=""/>
        <dsp:cNvSpPr/>
      </dsp:nvSpPr>
      <dsp:spPr>
        <a:xfrm>
          <a:off x="4040608" y="3405585"/>
          <a:ext cx="2147604" cy="1503253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FESTIWAL TRADYCJI I FOLKLORU</a:t>
          </a:r>
          <a:endParaRPr lang="pl-PL" sz="2000" kern="1200" dirty="0"/>
        </a:p>
      </dsp:txBody>
      <dsp:txXfrm>
        <a:off x="4114004" y="3478981"/>
        <a:ext cx="2000812" cy="1356461"/>
      </dsp:txXfrm>
    </dsp:sp>
    <dsp:sp modelId="{B84E62F6-0181-4A2A-81D3-73AD09AF5697}">
      <dsp:nvSpPr>
        <dsp:cNvPr id="0" name=""/>
        <dsp:cNvSpPr/>
      </dsp:nvSpPr>
      <dsp:spPr>
        <a:xfrm>
          <a:off x="6188212" y="3548954"/>
          <a:ext cx="1561962" cy="1214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700" kern="1200" dirty="0" smtClean="0"/>
            <a:t>Partnerstwo lokalne</a:t>
          </a:r>
          <a:endParaRPr lang="pl-PL" sz="1700" kern="1200" dirty="0"/>
        </a:p>
      </dsp:txBody>
      <dsp:txXfrm>
        <a:off x="6188212" y="3548954"/>
        <a:ext cx="1561962" cy="12149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6CA75-3BFF-4AB1-80E8-9FD0E8D0DE9D}" type="datetimeFigureOut">
              <a:rPr lang="pl-PL" smtClean="0"/>
              <a:t>2014-10-28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5E8C4-5F32-45A9-8C0B-49140D1735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229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8F5049DE-64C5-4763-8445-ECF406291FF0}" type="datetime1">
              <a:rPr lang="pl-PL" smtClean="0"/>
              <a:t>2014-10-28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pl-PL" smtClean="0"/>
              <a:t>Gmina Krobia        www.krobia.pl     www.biskupizna.pl</a:t>
            </a:r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FCE186AD-D63B-4DBF-8016-E3233878E16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Prostokąt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Prostokąt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Prostokąt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Prostokąt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0900-D33E-41DA-A86B-AF80EC9CA812}" type="datetime1">
              <a:rPr lang="pl-PL" smtClean="0"/>
              <a:t>2014-10-28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Gmina Krobia        www.krobia.pl     www.biskupizna.pl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86AD-D63B-4DBF-8016-E3233878E16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17F1-267F-4707-8E25-71EF9D9A2EEC}" type="datetime1">
              <a:rPr lang="pl-PL" smtClean="0"/>
              <a:t>2014-10-28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Gmina Krobia        www.krobia.pl     www.biskupizna.pl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86AD-D63B-4DBF-8016-E3233878E16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rójkąt równoramienny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3EA6-A43D-4DFC-9EB8-452CA63FA747}" type="datetime1">
              <a:rPr lang="pl-PL" smtClean="0"/>
              <a:t>2014-10-28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Gmina Krobia        www.krobia.pl     www.biskupizna.pl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86AD-D63B-4DBF-8016-E3233878E16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C93789F5-468C-4F21-8A55-6E3319031E1D}" type="datetime1">
              <a:rPr lang="pl-PL" smtClean="0"/>
              <a:t>2014-10-28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pl-PL" smtClean="0"/>
              <a:t>Gmina Krobia        www.krobia.pl     www.biskupizna.pl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FCE186AD-D63B-4DBF-8016-E3233878E16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0519B-14F0-48B0-82B6-D453C4AB6759}" type="datetime1">
              <a:rPr lang="pl-PL" smtClean="0"/>
              <a:t>2014-10-28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Gmina Krobia        www.krobia.pl     www.biskupizna.pl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86AD-D63B-4DBF-8016-E3233878E16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AE036-18F8-448E-A3B1-23259EBC0F0C}" type="datetime1">
              <a:rPr lang="pl-PL" smtClean="0"/>
              <a:t>2014-10-28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Gmina Krobia        www.krobia.pl     www.biskupizna.pl</a:t>
            </a: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86AD-D63B-4DBF-8016-E3233878E16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A7651-6B3D-490E-8030-4D8221549C71}" type="datetime1">
              <a:rPr lang="pl-PL" smtClean="0"/>
              <a:t>2014-10-28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Gmina Krobia        www.krobia.pl     www.biskupizna.pl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86AD-D63B-4DBF-8016-E3233878E16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rójkąt równoramienny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F0DE-FD48-4684-8457-0F32CCDD6D38}" type="datetime1">
              <a:rPr lang="pl-PL" smtClean="0"/>
              <a:t>2014-10-28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Gmina Krobia        www.krobia.pl     www.biskupizna.pl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86AD-D63B-4DBF-8016-E3233878E16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Łącznik prostoliniowy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rójkąt równoramienny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19A60-073A-4A48-8457-92A8870294B2}" type="datetime1">
              <a:rPr lang="pl-PL" smtClean="0"/>
              <a:t>2014-10-28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Gmina Krobia        www.krobia.pl     www.biskupizna.pl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86AD-D63B-4DBF-8016-E3233878E16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Łącznik prostoliniowy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Łącznik prostoliniowy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rójkąt równoramienny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ymbol zastępczy zawartości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33FE2-EE86-4D06-BC2C-06E2249FB3B6}" type="datetime1">
              <a:rPr lang="pl-PL" smtClean="0"/>
              <a:t>2014-10-28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Gmina Krobia        www.krobia.pl     www.biskupizna.pl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86AD-D63B-4DBF-8016-E3233878E16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Łącznik prostoliniowy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rójkąt równoramienny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FE531D-5630-4F1F-AB8A-30144CD9ABD1}" type="datetime1">
              <a:rPr lang="pl-PL" smtClean="0"/>
              <a:t>2014-10-28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Gmina Krobia        www.krobia.pl     www.biskupizna.pl</a:t>
            </a:r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CE186AD-D63B-4DBF-8016-E3233878E16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8" name="Łącznik prostoliniowy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Łącznik prostoliniowy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ójkąt równoramienny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hyperlink" Target="http://www.biskupizna.pl/" TargetMode="External"/><Relationship Id="rId4" Type="http://schemas.openxmlformats.org/officeDocument/2006/relationships/hyperlink" Target="http://www.krobia.pl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hyperlink" Target="http://www.biskupizna.pl/" TargetMode="External"/><Relationship Id="rId4" Type="http://schemas.openxmlformats.org/officeDocument/2006/relationships/hyperlink" Target="http://www.krobia.pl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hyperlink" Target="http://www.biskupizna.pl/" TargetMode="External"/><Relationship Id="rId4" Type="http://schemas.openxmlformats.org/officeDocument/2006/relationships/hyperlink" Target="http://www.krobia.pl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://www.biskupizna.pl/" TargetMode="External"/><Relationship Id="rId4" Type="http://schemas.openxmlformats.org/officeDocument/2006/relationships/hyperlink" Target="http://www.krobia.pl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skupizna.pl/" TargetMode="External"/><Relationship Id="rId2" Type="http://schemas.openxmlformats.org/officeDocument/2006/relationships/hyperlink" Target="http://www.krobia.pl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biskupizna.pl/" TargetMode="External"/><Relationship Id="rId4" Type="http://schemas.openxmlformats.org/officeDocument/2006/relationships/hyperlink" Target="http://www.krobia.pl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skupizna.pl/" TargetMode="External"/><Relationship Id="rId2" Type="http://schemas.openxmlformats.org/officeDocument/2006/relationships/hyperlink" Target="http://www.krobia.pl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iskupizna.pl/" TargetMode="External"/><Relationship Id="rId5" Type="http://schemas.openxmlformats.org/officeDocument/2006/relationships/hyperlink" Target="http://www.krobia.pl/" TargetMode="Externa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robia.pl/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hyperlink" Target="http://www.biskupizna.pl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skupizna.pl/" TargetMode="External"/><Relationship Id="rId2" Type="http://schemas.openxmlformats.org/officeDocument/2006/relationships/hyperlink" Target="http://www.krobia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skupizna.pl/" TargetMode="External"/><Relationship Id="rId2" Type="http://schemas.openxmlformats.org/officeDocument/2006/relationships/hyperlink" Target="http://www.krobia.pl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skupizna.pl/" TargetMode="External"/><Relationship Id="rId2" Type="http://schemas.openxmlformats.org/officeDocument/2006/relationships/hyperlink" Target="http://www.krobia.pl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skupizna.pl/" TargetMode="External"/><Relationship Id="rId2" Type="http://schemas.openxmlformats.org/officeDocument/2006/relationships/hyperlink" Target="http://www.krobia.pl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skupizna.pl/" TargetMode="External"/><Relationship Id="rId2" Type="http://schemas.openxmlformats.org/officeDocument/2006/relationships/hyperlink" Target="http://www.krobia.pl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biskupizna.pl/" TargetMode="External"/><Relationship Id="rId4" Type="http://schemas.openxmlformats.org/officeDocument/2006/relationships/hyperlink" Target="http://www.krobia.pl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hyperlink" Target="http://www.biskupizna.pl/" TargetMode="External"/><Relationship Id="rId4" Type="http://schemas.openxmlformats.org/officeDocument/2006/relationships/hyperlink" Target="http://www.krobia.pl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skupizna.pl/" TargetMode="External"/><Relationship Id="rId2" Type="http://schemas.openxmlformats.org/officeDocument/2006/relationships/hyperlink" Target="http://www.krobia.pl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iskupizna.pl/" TargetMode="External"/><Relationship Id="rId5" Type="http://schemas.openxmlformats.org/officeDocument/2006/relationships/hyperlink" Target="http://www.krobia.pl/" TargetMode="Externa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hyperlink" Target="http://www.biskupizna.pl/" TargetMode="External"/><Relationship Id="rId4" Type="http://schemas.openxmlformats.org/officeDocument/2006/relationships/hyperlink" Target="http://www.krobia.pl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iskupizna.pl/" TargetMode="External"/><Relationship Id="rId3" Type="http://schemas.openxmlformats.org/officeDocument/2006/relationships/diagramLayout" Target="../diagrams/layout1.xml"/><Relationship Id="rId7" Type="http://schemas.openxmlformats.org/officeDocument/2006/relationships/hyperlink" Target="http://www.krobia.pl/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1.jpeg"/><Relationship Id="rId7" Type="http://schemas.openxmlformats.org/officeDocument/2006/relationships/hyperlink" Target="http://www.biskupizna.pl/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krobia.pl/" TargetMode="Externa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hyperlink" Target="http://www.biskupizna.pl/" TargetMode="External"/><Relationship Id="rId4" Type="http://schemas.openxmlformats.org/officeDocument/2006/relationships/hyperlink" Target="http://www.krobia.pl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://www.biskupizna.pl/" TargetMode="External"/><Relationship Id="rId4" Type="http://schemas.openxmlformats.org/officeDocument/2006/relationships/hyperlink" Target="http://www.krobia.pl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hyperlink" Target="http://www.biskupizna.pl/" TargetMode="External"/><Relationship Id="rId4" Type="http://schemas.openxmlformats.org/officeDocument/2006/relationships/hyperlink" Target="http://www.krobia.pl/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1.jpeg"/><Relationship Id="rId7" Type="http://schemas.openxmlformats.org/officeDocument/2006/relationships/image" Target="../media/image63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hyperlink" Target="http://www.biskupizna.pl/" TargetMode="External"/><Relationship Id="rId4" Type="http://schemas.openxmlformats.org/officeDocument/2006/relationships/hyperlink" Target="http://www.krobia.pl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hyperlink" Target="http://www.biskupizna.pl/" TargetMode="External"/><Relationship Id="rId4" Type="http://schemas.openxmlformats.org/officeDocument/2006/relationships/hyperlink" Target="http://www.krobia.pl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robia.pl/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hyperlink" Target="http://www.biskupizna.pl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biskupizna.pl/" TargetMode="External"/><Relationship Id="rId5" Type="http://schemas.openxmlformats.org/officeDocument/2006/relationships/hyperlink" Target="http://www.krobia.pl/" TargetMode="External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hyperlink" Target="http://www.biskupizna.pl/" TargetMode="External"/><Relationship Id="rId4" Type="http://schemas.openxmlformats.org/officeDocument/2006/relationships/hyperlink" Target="http://www.krobia.pl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hyperlink" Target="http://www.biskupizna.pl/" TargetMode="External"/><Relationship Id="rId4" Type="http://schemas.openxmlformats.org/officeDocument/2006/relationships/hyperlink" Target="http://www.krobia.pl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skupizna.pl/" TargetMode="External"/><Relationship Id="rId2" Type="http://schemas.openxmlformats.org/officeDocument/2006/relationships/hyperlink" Target="http://www.krobia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biskupizna.pl/" TargetMode="External"/><Relationship Id="rId4" Type="http://schemas.openxmlformats.org/officeDocument/2006/relationships/hyperlink" Target="http://www.krobia.pl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robia.pl/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hyperlink" Target="http://www.biskupizna.pl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hyperlink" Target="http://www.biskupizna.pl/" TargetMode="External"/><Relationship Id="rId4" Type="http://schemas.openxmlformats.org/officeDocument/2006/relationships/hyperlink" Target="http://www.krobia.pl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skupizna.pl/" TargetMode="External"/><Relationship Id="rId2" Type="http://schemas.openxmlformats.org/officeDocument/2006/relationships/hyperlink" Target="http://www.krobia.pl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skupizna.pl/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://www.krobia.pl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skupizna.pl/" TargetMode="External"/><Relationship Id="rId2" Type="http://schemas.openxmlformats.org/officeDocument/2006/relationships/hyperlink" Target="http://www.krobia.pl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skupizna.pl/" TargetMode="External"/><Relationship Id="rId2" Type="http://schemas.openxmlformats.org/officeDocument/2006/relationships/hyperlink" Target="http://www.krobia.pl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skupizna.pl/" TargetMode="External"/><Relationship Id="rId2" Type="http://schemas.openxmlformats.org/officeDocument/2006/relationships/hyperlink" Target="http://www.krobia.pl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skupizna.pl/" TargetMode="External"/><Relationship Id="rId2" Type="http://schemas.openxmlformats.org/officeDocument/2006/relationships/hyperlink" Target="http://www.krobia.pl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www.biskupizna.pl/" TargetMode="External"/><Relationship Id="rId7" Type="http://schemas.openxmlformats.org/officeDocument/2006/relationships/image" Target="../media/image95.jpeg"/><Relationship Id="rId2" Type="http://schemas.openxmlformats.org/officeDocument/2006/relationships/hyperlink" Target="http://www.krobia.pl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www.biskupizna.pl/" TargetMode="External"/><Relationship Id="rId7" Type="http://schemas.openxmlformats.org/officeDocument/2006/relationships/image" Target="../media/image99.jpeg"/><Relationship Id="rId2" Type="http://schemas.openxmlformats.org/officeDocument/2006/relationships/hyperlink" Target="http://www.krobia.pl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1.jpeg"/><Relationship Id="rId7" Type="http://schemas.openxmlformats.org/officeDocument/2006/relationships/hyperlink" Target="http://www.biskupizna.pl/" TargetMode="External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krobia.pl/" TargetMode="Externa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skupizna.pl/" TargetMode="External"/><Relationship Id="rId2" Type="http://schemas.openxmlformats.org/officeDocument/2006/relationships/hyperlink" Target="http://www.krobia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skupizna.pl/" TargetMode="External"/><Relationship Id="rId2" Type="http://schemas.openxmlformats.org/officeDocument/2006/relationships/hyperlink" Target="http://www.krobia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iskupizna.pl/" TargetMode="External"/><Relationship Id="rId3" Type="http://schemas.openxmlformats.org/officeDocument/2006/relationships/diagramLayout" Target="../diagrams/layout2.xml"/><Relationship Id="rId7" Type="http://schemas.openxmlformats.org/officeDocument/2006/relationships/hyperlink" Target="http://www.krobia.pl/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skupizna.pl/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://www.krobia.pl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hyperlink" Target="http://www.biskupizna.pl/" TargetMode="External"/><Relationship Id="rId4" Type="http://schemas.openxmlformats.org/officeDocument/2006/relationships/hyperlink" Target="http://www.krobia.pl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skupizna.pl/" TargetMode="External"/><Relationship Id="rId2" Type="http://schemas.openxmlformats.org/officeDocument/2006/relationships/hyperlink" Target="http://www.krobia.pl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2987824" y="3284984"/>
            <a:ext cx="6858000" cy="9906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002060"/>
                </a:solidFill>
              </a:rPr>
              <a:t>Partnerstwo lokalne </a:t>
            </a:r>
            <a:br>
              <a:rPr lang="pl-PL" b="1" dirty="0" smtClean="0">
                <a:solidFill>
                  <a:srgbClr val="002060"/>
                </a:solidFill>
              </a:rPr>
            </a:br>
            <a:r>
              <a:rPr lang="pl-PL" b="1" dirty="0" smtClean="0">
                <a:solidFill>
                  <a:srgbClr val="002060"/>
                </a:solidFill>
              </a:rPr>
              <a:t>a rozwój obszarów wiejskich</a:t>
            </a:r>
            <a:endParaRPr lang="pl-PL" b="1" dirty="0">
              <a:solidFill>
                <a:srgbClr val="00206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4294967295"/>
          </p:nvPr>
        </p:nvSpPr>
        <p:spPr>
          <a:xfrm>
            <a:off x="3059832" y="4797152"/>
            <a:ext cx="6858000" cy="1511895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pl-PL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pl-PL" sz="5600" b="1" dirty="0" smtClean="0">
                <a:solidFill>
                  <a:srgbClr val="002060"/>
                </a:solidFill>
              </a:rPr>
              <a:t>Maja Moskwa-</a:t>
            </a:r>
            <a:r>
              <a:rPr lang="pl-PL" sz="5600" b="1" dirty="0" err="1" smtClean="0">
                <a:solidFill>
                  <a:srgbClr val="002060"/>
                </a:solidFill>
              </a:rPr>
              <a:t>Loman</a:t>
            </a:r>
            <a:endParaRPr lang="pl-PL" sz="56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pl-PL" sz="5600" b="1" dirty="0" smtClean="0">
                <a:solidFill>
                  <a:srgbClr val="002060"/>
                </a:solidFill>
              </a:rPr>
              <a:t>Lokalny Lider w ramach projektu  realizowanego przez Centrum PISOP</a:t>
            </a:r>
          </a:p>
          <a:p>
            <a:pPr>
              <a:buNone/>
            </a:pPr>
            <a:r>
              <a:rPr lang="pl-PL" sz="5600" b="1" dirty="0" smtClean="0">
                <a:solidFill>
                  <a:srgbClr val="002060"/>
                </a:solidFill>
              </a:rPr>
              <a:t>NACZELNIK WYDZIAŁU SPRAW SPOŁECZNYCH</a:t>
            </a:r>
          </a:p>
          <a:p>
            <a:pPr>
              <a:buNone/>
            </a:pPr>
            <a:r>
              <a:rPr lang="pl-PL" sz="5600" b="1" dirty="0" smtClean="0">
                <a:solidFill>
                  <a:srgbClr val="002060"/>
                </a:solidFill>
              </a:rPr>
              <a:t>URZĄD MIEJSKI W KROBI</a:t>
            </a:r>
          </a:p>
          <a:p>
            <a:endParaRPr lang="pl-PL" sz="56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pl-PL" sz="5600" b="1" dirty="0" smtClean="0">
                <a:solidFill>
                  <a:srgbClr val="002060"/>
                </a:solidFill>
              </a:rPr>
              <a:t>Poznań, 29 października 2014r.</a:t>
            </a:r>
            <a:endParaRPr lang="pl-PL" sz="5600" b="1" dirty="0">
              <a:solidFill>
                <a:srgbClr val="002060"/>
              </a:solidFill>
            </a:endParaRPr>
          </a:p>
        </p:txBody>
      </p:sp>
      <p:pic>
        <p:nvPicPr>
          <p:cNvPr id="7" name="Obraz 6" descr="F:\logo i hejnał\Herby\HERB KROBI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807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„Nie ma jak Polska”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Symbol zastępczy zawartości 6" descr="telewizja 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12776"/>
            <a:ext cx="4463137" cy="297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716016" y="1628800"/>
            <a:ext cx="4176464" cy="187220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dirty="0" smtClean="0"/>
              <a:t>	W programie realizatorzy umieścili Krobię i Domachowo na szlaku swojej wycieczki po interesujących miejscach w Wielkopolsce. </a:t>
            </a:r>
            <a:endParaRPr lang="pl-PL" dirty="0"/>
          </a:p>
        </p:txBody>
      </p:sp>
      <p:pic>
        <p:nvPicPr>
          <p:cNvPr id="3074" name="Picture 2" descr="C:\Users\swojtkowiak\Desktop\Domachowo\telewizj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852470"/>
            <a:ext cx="3960440" cy="2638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0932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4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5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9" name="Obraz 8" descr="F:\logo i hejnał\Herby\HERB KROBI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„Klimaty  i smaki”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7544" y="1524000"/>
            <a:ext cx="8424936" cy="1472952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pl-PL" dirty="0" smtClean="0"/>
              <a:t>	W programie wyemitowanym w TVP 1 w dniach 6 i 20 </a:t>
            </a:r>
            <a:r>
              <a:rPr lang="pl-PL" dirty="0" err="1" smtClean="0"/>
              <a:t>maja</a:t>
            </a:r>
            <a:r>
              <a:rPr lang="pl-PL" dirty="0" smtClean="0"/>
              <a:t>  zaprezentowany został </a:t>
            </a:r>
            <a:r>
              <a:rPr lang="pl-PL" dirty="0" err="1" smtClean="0"/>
              <a:t>Biskupiański</a:t>
            </a:r>
            <a:r>
              <a:rPr lang="pl-PL" dirty="0" smtClean="0"/>
              <a:t> Szlak Kulinarny, „</a:t>
            </a:r>
            <a:r>
              <a:rPr lang="pl-PL" dirty="0" err="1" smtClean="0"/>
              <a:t>Biskupiański</a:t>
            </a:r>
            <a:r>
              <a:rPr lang="pl-PL" dirty="0" smtClean="0"/>
              <a:t> Gościniec”, a także folklor </a:t>
            </a:r>
            <a:r>
              <a:rPr lang="pl-PL" dirty="0" err="1" smtClean="0"/>
              <a:t>biskupiański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7170" name="Picture 2" descr="D:\Documents and Settings\linowska\Pulpit\klimaty i smaki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08920"/>
            <a:ext cx="464809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D:\Documents and Settings\linowska\Pulpit\klimaty i smaki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1" y="3789040"/>
            <a:ext cx="4035773" cy="2688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0932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4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5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8" name="Obraz 7" descr="F:\logo i hejnał\Herby\HERB KROBI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Zespoły </a:t>
            </a:r>
            <a:r>
              <a:rPr lang="pl-PL" dirty="0" err="1" smtClean="0"/>
              <a:t>biskupiańskie</a:t>
            </a:r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Gmina Krobia        www.krobia.pl     www.biskupizna.pl</a:t>
            </a:r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6" y="1219200"/>
            <a:ext cx="7405687" cy="4937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949280"/>
            <a:ext cx="50641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124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22920"/>
          </a:xfrm>
        </p:spPr>
        <p:txBody>
          <a:bodyPr>
            <a:noAutofit/>
          </a:bodyPr>
          <a:lstStyle/>
          <a:p>
            <a:pPr algn="ctr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Biskupiańskie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tradycje w TV Poznań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7544" y="1340768"/>
            <a:ext cx="4059936" cy="252028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l-PL" sz="2000" dirty="0" smtClean="0"/>
              <a:t>	Telewizja regionalna TVP Poznań przygotowała reportaż o świątecznych tradycjach </a:t>
            </a:r>
            <a:r>
              <a:rPr lang="pl-PL" sz="2000" dirty="0" err="1" smtClean="0"/>
              <a:t>Biskupian</a:t>
            </a:r>
            <a:r>
              <a:rPr lang="pl-PL" sz="2000" dirty="0" smtClean="0"/>
              <a:t>. W przygotowanym materiale mowa jest m.in. o drewnianych zabawkach, tradycyjnych potrawach, zwyczajach, o kolędowaniu itp.</a:t>
            </a:r>
          </a:p>
          <a:p>
            <a:endParaRPr lang="pl-PL" sz="2000" dirty="0"/>
          </a:p>
        </p:txBody>
      </p:sp>
      <p:pic>
        <p:nvPicPr>
          <p:cNvPr id="6147" name="Picture 3" descr="D:\Documents and Settings\linowska\Pulpit\dsc_07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412776"/>
            <a:ext cx="4245123" cy="2840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D:\Documents and Settings\linowska\Pulpit\dsc_07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789040"/>
            <a:ext cx="3812305" cy="2550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ole tekstowe 8"/>
          <p:cNvSpPr txBox="1"/>
          <p:nvPr/>
        </p:nvSpPr>
        <p:spPr>
          <a:xfrm>
            <a:off x="5148064" y="4365104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Emisja programu miała miejsce w pierwszy i drugi dzień Świąt Bożego Narodzenia</a:t>
            </a:r>
            <a:endParaRPr lang="pl-PL" dirty="0"/>
          </a:p>
        </p:txBody>
      </p:sp>
      <p:sp>
        <p:nvSpPr>
          <p:cNvPr id="8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0932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4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5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10" name="Obraz 9" descr="F:\logo i hejnał\Herby\HERB KROBI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dirty="0" smtClean="0"/>
              <a:t>W ramach realizacji projektu „Domachowo- wieś z tradycją” wybudowano parking przy zabytkowym XIII-wiecznym  drewnianym kościele parafialnym w Domachowie, pełniącym rolę swoistego „przystanku na </a:t>
            </a:r>
            <a:r>
              <a:rPr lang="pl-PL" dirty="0" err="1" smtClean="0"/>
              <a:t>Biskupiźnie</a:t>
            </a:r>
            <a:r>
              <a:rPr lang="pl-PL" dirty="0" smtClean="0"/>
              <a:t>”.</a:t>
            </a:r>
          </a:p>
          <a:p>
            <a:pPr marL="0" indent="0">
              <a:buNone/>
            </a:pPr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DOMACHOWO WIEŚ z TRADYCJĄ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az 4" descr="Q:\Wydział Spraw Społecznych\Anna Pawlak\konkurs - Fundusz sołecki-najlepsza inicjatywa\zdjęcia Domachowo wiieś z tradycją\parking\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284984"/>
            <a:ext cx="4224334" cy="3007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Q:\Wydział Spraw Społecznych\Anna Pawlak\konkurs - Fundusz sołecki-najlepsza inicjatywa\zdjęcia Domachowo wiieś z tradycją\witacz\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212976"/>
            <a:ext cx="2736304" cy="30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0932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4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5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9" name="Obraz 8" descr="F:\logo i hejnał\Herby\HERB KROBI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Kozi rynek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2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3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4098" name="Picture 2" descr="C:\Users\swojtkowiak\Desktop\Domachowo\kozi rynek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412776"/>
            <a:ext cx="4553594" cy="3418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swojtkowiak\Desktop\Domachowo\kozi rynek 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9911" y="2492896"/>
            <a:ext cx="4344089" cy="3261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F:\logo i hejnał\Herby\HERB KROBI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568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Q:\Wydział Spraw Społecznych\Anna Pawlak\konkurs - Fundusz sołecki-najlepsza inicjatywa\zdjęcia Domachowo wiieś z tradycją\brama\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996952"/>
            <a:ext cx="4699992" cy="32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4392488" cy="3296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0932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4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5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11" name="Obraz 10" descr="F:\logo i hejnał\Herby\HERB KROBI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Festiwal Tradycji i Folkloru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2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3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6" name="Picture 2" descr="C:\zdjęcia\zdjęcia złaz\1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708920"/>
            <a:ext cx="4252731" cy="3189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C:\zdjęcia\2013\P9094254.OR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1484784"/>
            <a:ext cx="3528392" cy="3529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F:\logo i hejnał\Herby\HERB KROBI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08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s and Settings\linowska\Pulpit\DSC03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4064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zdjęcia\IV FTiF\DSC077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5" y="332656"/>
            <a:ext cx="3984443" cy="2988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D:\Documents and Settings\linowska\Pulpit\P12803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3501008"/>
            <a:ext cx="4593604" cy="2875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0932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5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6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9" name="Obraz 8" descr="F:\logo i hejnał\Herby\HERB KROBI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 descr="E:\Domachowo\festiwal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4475613" cy="297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0932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3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4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76802" name="Picture 2" descr="E:\Domachowo\festiwal 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1" y="642576"/>
            <a:ext cx="3528393" cy="530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6803" name="Picture 3" descr="E:\Domachowo\festiwal 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501008"/>
            <a:ext cx="4392488" cy="2920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F:\logo i hejnał\Herby\HERB KROBI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PARTNERSTWO LOKALNE - definicja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ymbol zastępczy zawartości 6"/>
          <p:cNvSpPr>
            <a:spLocks noGrp="1"/>
          </p:cNvSpPr>
          <p:nvPr>
            <p:ph sz="quarter" idx="1"/>
          </p:nvPr>
        </p:nvSpPr>
        <p:spPr>
          <a:xfrm>
            <a:off x="683568" y="1232908"/>
            <a:ext cx="8229600" cy="4572356"/>
          </a:xfrm>
        </p:spPr>
        <p:txBody>
          <a:bodyPr>
            <a:normAutofit/>
          </a:bodyPr>
          <a:lstStyle/>
          <a:p>
            <a:endParaRPr lang="pl-PL" dirty="0" smtClean="0"/>
          </a:p>
          <a:p>
            <a:r>
              <a:rPr lang="pl-PL" dirty="0" smtClean="0"/>
              <a:t>Współpraca pomiędzy różnymi partnerami</a:t>
            </a:r>
          </a:p>
          <a:p>
            <a:endParaRPr lang="pl-PL" dirty="0" smtClean="0"/>
          </a:p>
          <a:p>
            <a:r>
              <a:rPr lang="pl-PL" dirty="0" smtClean="0"/>
              <a:t>Wspólne planowanie, projektowanie, wdrażanie różnych przedsięwzięć czy inicjatyw</a:t>
            </a:r>
          </a:p>
          <a:p>
            <a:endParaRPr lang="pl-PL" dirty="0" smtClean="0"/>
          </a:p>
          <a:p>
            <a:r>
              <a:rPr lang="pl-PL" dirty="0" smtClean="0"/>
              <a:t>W celu rozwoju lokalnego środowiska</a:t>
            </a:r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pPr marL="0" indent="0">
              <a:buNone/>
            </a:pP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2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3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5" name="Obraz 4" descr="F:\logo i hejnał\Herby\HERB KROBI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589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54421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Biskupiański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Gościniec – laureatem konkursu na najlepszy obiekt turystyki na obszarach wiejskich w województwie Wielkopolskim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1115616" y="6356350"/>
            <a:ext cx="8028384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2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3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47106" name="Picture 2" descr="http://krobia.pl/images/stories/goscincu2014/DSC_0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44824"/>
            <a:ext cx="453650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8" name="Picture 4" descr="http://krobia.pl/images/stories/goscincu2014/DSC_00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1471" y="2996952"/>
            <a:ext cx="4752529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F:\logo i hejnał\Herby\HERB KROBI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662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Dalsze plany – wioska tematyczna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2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3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46082" name="Picture 2" descr="https://fbcdn-sphotos-b-a.akamaihd.net/hphotos-ak-xfp1/v/t1.0-9/1966875_842458582461808_872032156620214621_n.jpg?oh=4a449940cfc013383cd1c5b3e4241ea3&amp;oe=54F469FD&amp;__gda__=1420885756_ddc0ead29a1cf1222427e0419bd0af9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340768"/>
            <a:ext cx="4248472" cy="2832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4" name="Picture 4" descr="https://scontent-b-mad.xx.fbcdn.net/hphotos-xpf1/v/t1.0-9/10620596_842447575796242_274930987800704461_n.jpg?oh=81526035fdd6d7d0b830399ca1821685&amp;oe=54F2112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68960"/>
            <a:ext cx="4737722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F:\logo i hejnał\Herby\HERB KROBI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886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 smtClean="0"/>
              <a:t>Biskupiański</a:t>
            </a:r>
            <a:r>
              <a:rPr lang="pl-PL" dirty="0" smtClean="0"/>
              <a:t> Szlak Kulinarny – partnerstwo kół gospodyń </a:t>
            </a:r>
            <a:r>
              <a:rPr lang="pl-PL" dirty="0" err="1" smtClean="0"/>
              <a:t>wiejskch</a:t>
            </a:r>
            <a:r>
              <a:rPr lang="pl-PL" dirty="0" smtClean="0"/>
              <a:t>, lokalnych przedsiębiorców i przedstawicieli organizacji pozarządowych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2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3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6" name="Obraz 5" descr="F:\logo i hejnał\Herby\HERB KROBI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Biskupiański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Szlak Kulinarny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zdjęcia\festiwal\DSC_00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340768"/>
            <a:ext cx="3302560" cy="4967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ymbol zastępczy zawartości 6" descr="okładka BS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44824"/>
            <a:ext cx="4176464" cy="4176464"/>
          </a:xfrm>
          <a:prstGeom prst="rect">
            <a:avLst/>
          </a:prstGeom>
        </p:spPr>
      </p:pic>
      <p:pic>
        <p:nvPicPr>
          <p:cNvPr id="10" name="Obraz 9" descr="F:\logo i hejnał\Herby\HERB KROBI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1187624" y="6356350"/>
            <a:ext cx="7488832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2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3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9" name="Symbol zastępczy zawartości 8" descr="DSC_0009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971600" y="1124744"/>
            <a:ext cx="3282950" cy="4937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ymbol zastępczy zawartości 9" descr="DSC_0007.JPG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5220072" y="1196752"/>
            <a:ext cx="3282950" cy="4937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 descr="F:\logo i hejnał\Herby\HERB KROBI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537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D:\szlak kulinarny\DSC033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D:\Documents and Settings\linowska\Pulpit\klimaty i smaki\Biskupiański Szlak Kulinarny- zdjęcia\otwarto_biskupiaski_szlak_kulinarny_20120910_1034406749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068960"/>
            <a:ext cx="4999802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4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5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6" name="Obraz 5" descr="F:\logo i hejnał\Herby\HERB KROBI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chleb biskupiański - plansz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15379" y="1219200"/>
            <a:ext cx="3525416" cy="4937125"/>
          </a:xfrm>
        </p:spPr>
      </p:pic>
      <p:pic>
        <p:nvPicPr>
          <p:cNvPr id="8" name="Symbol zastępczy zawartości 7" descr="kiełbasa biskupiańska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890504" y="1216025"/>
            <a:ext cx="3525416" cy="4937125"/>
          </a:xfrm>
        </p:spPr>
      </p:pic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4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5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9" name="Obraz 8" descr="F:\logo i hejnał\Herby\HERB KROBI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653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/>
              <a:t>Aktywność Kół Gospodyń Wiejskich w Gminie Krobia</a:t>
            </a:r>
            <a:endParaRPr lang="pl-PL" dirty="0"/>
          </a:p>
        </p:txBody>
      </p:sp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1115616" y="6355080"/>
            <a:ext cx="7488832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2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3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8" name="Obraz 7" descr="F:\logo i hejnał\Herby\HERB KROBI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363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gotowanie na ekranie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67544" y="548680"/>
            <a:ext cx="3970338" cy="2979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ymbol zastępczy zawartości 7" descr="wizyta francuzów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716016" y="620688"/>
            <a:ext cx="4215688" cy="2808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C:\Users\swojtkowiak\Downloads\10616097_777587788971485_7468445130418696656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573016"/>
            <a:ext cx="388843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5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6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11" name="Obraz 10" descr="F:\logo i hejnał\Herby\HERB KROBI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249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024744" cy="720080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Biesiada w Bielewie</a:t>
            </a:r>
            <a:endParaRPr lang="pl-PL" dirty="0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4279304" cy="3209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ymbol zastępczy zawartości 9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852936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1115616" y="6355080"/>
            <a:ext cx="7488832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4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5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8" name="Obraz 7" descr="F:\logo i hejnał\Herby\HERB KROBI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3824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CECHY PARTNERSTWA LOKALNEGO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726979994"/>
              </p:ext>
            </p:extLst>
          </p:nvPr>
        </p:nvGraphicFramePr>
        <p:xfrm>
          <a:off x="457200" y="1219200"/>
          <a:ext cx="8229600" cy="4937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7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8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9" name="Obraz 8" descr="F:\logo i hejnał\Herby\HERB KROBI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4031512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Festiwal Tradycyjnej Kuchni Wielkopolskiej w </a:t>
            </a:r>
            <a:r>
              <a:rPr lang="pl-PL" dirty="0" err="1" smtClean="0"/>
              <a:t>Lipiej</a:t>
            </a:r>
            <a:r>
              <a:rPr lang="pl-PL" dirty="0" smtClean="0"/>
              <a:t> Górze</a:t>
            </a:r>
            <a:endParaRPr lang="pl-PL" dirty="0"/>
          </a:p>
        </p:txBody>
      </p:sp>
      <p:pic>
        <p:nvPicPr>
          <p:cNvPr id="13314" name="Picture 2" descr="C:\Users\swojtkowiak\Downloads\10439323_771280749602189_56185778650658355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388843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 descr="C:\Users\swojtkowiak\Downloads\10600430_771313562932241_3284625766333600331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789040"/>
            <a:ext cx="388843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7" name="Picture 5" descr="http://www.potarzyca.powiatgostyn.pl/potarzyca/photos/11176/2014-08-16_001_00015.j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124744"/>
            <a:ext cx="3816424" cy="2542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9" name="Picture 7" descr="http://www.potarzyca.powiatgostyn.pl/potarzyca/photos/11176/2014-08-16_001_00045.jp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645024"/>
            <a:ext cx="3960440" cy="2638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6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7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11" name="Obraz 10" descr="F:\logo i hejnał\Herby\HERB KROBI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Powiatowy Dzień Mleka w Gostyniu</a:t>
            </a:r>
            <a:endParaRPr lang="pl-PL" dirty="0"/>
          </a:p>
        </p:txBody>
      </p:sp>
      <p:pic>
        <p:nvPicPr>
          <p:cNvPr id="68610" name="Picture 2" descr="15 czerwca - kulinarne stoisko naszych Pań na Dniach Mleka w Gostyniu, podczas konkursu na najlepszy wypiek i na najlepszą potrawę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4507877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2" name="Picture 4" descr="15 czerwca - Kulinarne Mistrzynie z Panem Prezesem SPÓŁDZIELNI MLECZARSKIEJ w Gostyniu GRZEGORZEM GRZESZKOWIAKI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80928"/>
            <a:ext cx="4353971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4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5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9" name="Obraz 8" descr="F:\logo i hejnał\Herby\HERB KROBI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Rodzinny Piknik Dworcowy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4104456" cy="2747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1" name="Picture 1" descr="X:\Documents 2014-09-23 14;16;09 (Różnicowa)\promocja\2013\małe projekty\piknik rodzinny 2013\wniosek o płatność\zdjęcia Piknik dworcowy\DSC_04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924944"/>
            <a:ext cx="4355826" cy="2915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4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5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8" name="Obraz 7" descr="F:\logo i hejnał\Herby\HERB KROBI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3011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Turystyczny Piknik Dworcowy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9634" name="Picture 2" descr="X:\d\zdjęcia\2014\TPD\DSC_03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4645249" cy="3096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5" name="Picture 3" descr="X:\d\zdjęcia\2014\TPD\DSC_04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3982" y="2852936"/>
            <a:ext cx="4430018" cy="2953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4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5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7" name="Obraz 6" descr="F:\logo i hejnał\Herby\HERB KROBI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Modernizacje i doposażenie świetlic </a:t>
            </a:r>
            <a:b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tym kuchni i elementów dekoracyjnych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Symbol zastępczy zawartości 6" descr="remont sali 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124744"/>
            <a:ext cx="354875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ymbol zastępczy zawartości 7" descr="nowa kuchnia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004048" y="1124744"/>
            <a:ext cx="3528392" cy="2649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4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5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40961" name="Picture 1" descr="E:\Stara Krobia\nowa kuchnia 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3717032"/>
            <a:ext cx="354875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2" name="Picture 2" descr="E:\Stara Krobia\nowa świetlica 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3789040"/>
            <a:ext cx="3504193" cy="2630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F:\logo i hejnał\Herby\HERB KROBI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1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Nowe inicjatywy wśród przedstawicielek KGW – pokaz mody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Symbol zastępczy zawartości 6" descr="grupa kryza 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988840"/>
            <a:ext cx="4133972" cy="2760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ymbol zastępczy zawartości 8" descr="DSC_0138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007504" y="1216025"/>
            <a:ext cx="3291417" cy="4937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4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5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11" name="Obraz 10" descr="F:\logo i hejnał\Herby\HERB KROBI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027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Rękodzieło</a:t>
            </a:r>
            <a:endParaRPr lang="pl-PL" dirty="0"/>
          </a:p>
        </p:txBody>
      </p:sp>
      <p:pic>
        <p:nvPicPr>
          <p:cNvPr id="9" name="Symbol zastępczy zawartości 8" descr="festiwal 9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6300192" y="1628800"/>
            <a:ext cx="2627783" cy="3952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3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4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11" name="Picture 3" descr="C:\Users\swojtkowiak\Desktop\Domachowo\festiwal 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628800"/>
            <a:ext cx="2616554" cy="3932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ymbol zastępczy zawartości 5" descr="DSC07765.JPG"/>
          <p:cNvPicPr>
            <a:picLocks noGrp="1" noChangeAspect="1"/>
          </p:cNvPicPr>
          <p:nvPr>
            <p:ph sz="quarter" idx="1"/>
          </p:nvPr>
        </p:nvPicPr>
        <p:blipFill>
          <a:blip r:embed="rId6" cstate="print"/>
          <a:stretch>
            <a:fillRect/>
          </a:stretch>
        </p:blipFill>
        <p:spPr>
          <a:xfrm>
            <a:off x="3059832" y="1628800"/>
            <a:ext cx="2946760" cy="3929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 descr="F:\logo i hejnał\Herby\HERB KROBI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91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wojtkowiak\Desktop\Żychlewo\warsztaty ceramiczn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196752"/>
            <a:ext cx="3312368" cy="2486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swojtkowiak\Desktop\Żychlewo\warsztaty z rękodzieła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573016"/>
            <a:ext cx="3600400" cy="2703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C:\Users\swojtkowiak\Desktop\Żychlewo\warsztaty z rękodzieła 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717032"/>
            <a:ext cx="3528393" cy="2649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pole tekstowe 13"/>
          <p:cNvSpPr txBox="1"/>
          <p:nvPr/>
        </p:nvSpPr>
        <p:spPr>
          <a:xfrm>
            <a:off x="1979712" y="260648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Warsztaty z rękodzieła</a:t>
            </a:r>
            <a:endParaRPr lang="pl-P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5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6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16" name="Obraz 15" descr="F:\logo i hejnał\Herby\HERB KROBI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Smażenie powideł – współpraca dwóch KGW Żychlewo i Wymysłowo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Symbol zastępczy zawartości 6" descr="powidł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4676" y="1844825"/>
            <a:ext cx="4474299" cy="3360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ymbol zastępczy zawartości 7" descr="powidła 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632325" y="1844824"/>
            <a:ext cx="4470072" cy="3357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4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5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9" name="Obraz 8" descr="F:\logo i hejnał\Herby\HERB KROBI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264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Noc Świętojańska w Potarzycy</a:t>
            </a:r>
            <a:endParaRPr lang="pl-PL" dirty="0"/>
          </a:p>
        </p:txBody>
      </p:sp>
      <p:pic>
        <p:nvPicPr>
          <p:cNvPr id="72706" name="Picture 2" descr="http://www.potarzyca.powiatgostyn.pl/potarzyca/photos/10889/2014-06-23_001_00005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4353633" cy="2900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710" name="Picture 6" descr="http://www.potarzyca.powiatgostyn.pl/potarzyca/photos/10882/2014-06-29_001_00157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284984"/>
            <a:ext cx="421571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4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5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11" name="Obraz 10" descr="F:\logo i hejnał\Herby\HERB KROBI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Początki partnerstw 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l-PL" dirty="0" smtClean="0"/>
              <a:t>Wspólna przestrzeń do realizacji przedsięwzięć</a:t>
            </a:r>
          </a:p>
          <a:p>
            <a:pPr marL="0" indent="0">
              <a:buNone/>
            </a:pPr>
            <a:endParaRPr lang="pl-PL" dirty="0" smtClean="0"/>
          </a:p>
          <a:p>
            <a:r>
              <a:rPr lang="pl-PL" dirty="0" smtClean="0"/>
              <a:t>Wprowadzenie Funduszu Sołeckiego</a:t>
            </a:r>
          </a:p>
          <a:p>
            <a:pPr marL="0" indent="0">
              <a:buNone/>
            </a:pPr>
            <a:endParaRPr lang="pl-PL" dirty="0" smtClean="0"/>
          </a:p>
          <a:p>
            <a:r>
              <a:rPr lang="pl-PL" dirty="0" smtClean="0"/>
              <a:t>Spotykaliśmy się z mieszkańcami na zebraniach wiejskich</a:t>
            </a:r>
          </a:p>
          <a:p>
            <a:endParaRPr lang="pl-PL" dirty="0" smtClean="0"/>
          </a:p>
          <a:p>
            <a:r>
              <a:rPr lang="pl-PL" dirty="0" smtClean="0"/>
              <a:t>Stawaliśmy się potencjalnymi partnerami</a:t>
            </a:r>
          </a:p>
          <a:p>
            <a:endParaRPr lang="pl-PL" dirty="0"/>
          </a:p>
          <a:p>
            <a:r>
              <a:rPr lang="pl-PL" dirty="0" smtClean="0"/>
              <a:t>Rozpoczęliśmy współpracę</a:t>
            </a:r>
            <a:endParaRPr lang="pl-PL" dirty="0"/>
          </a:p>
        </p:txBody>
      </p:sp>
      <p:sp>
        <p:nvSpPr>
          <p:cNvPr id="7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2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3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8" name="Obraz 7" descr="F:\logo i hejnał\Herby\HERB KROBI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625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potarzyca.powiatgostyn.pl/potarzyca/photos/10882/2014-06-29_001_00051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4648089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8" descr="http://www.potarzyca.powiatgostyn.pl/potarzyca/photos/10882/wianki_2014_00142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348880"/>
            <a:ext cx="4132697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4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5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6" name="Obraz 5" descr="F:\logo i hejnał\Herby\HERB KROBI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Lokalni Przedsiębiorcy – partnerami w promocji </a:t>
            </a: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Biskupizny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ze smakiem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Symbol zastępczy zawartości 7" descr="DSC_001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652120" y="1196752"/>
            <a:ext cx="3282663" cy="4937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3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4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0" y="1772816"/>
            <a:ext cx="58681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2200" dirty="0" smtClean="0">
                <a:latin typeface="+mj-lt"/>
              </a:rPr>
              <a:t> Zakład Mięsny  Marian Kaczmarek</a:t>
            </a:r>
          </a:p>
          <a:p>
            <a:endParaRPr lang="pl-PL" sz="2200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pl-PL" sz="2200" dirty="0" smtClean="0">
                <a:latin typeface="+mj-lt"/>
              </a:rPr>
              <a:t> Piekarnia – Ciastkarnia Grzegorz </a:t>
            </a:r>
            <a:r>
              <a:rPr lang="pl-PL" sz="2200" dirty="0" err="1" smtClean="0">
                <a:latin typeface="+mj-lt"/>
              </a:rPr>
              <a:t>Jesiak</a:t>
            </a:r>
            <a:endParaRPr lang="pl-PL" sz="2200" dirty="0" smtClean="0">
              <a:latin typeface="+mj-lt"/>
            </a:endParaRPr>
          </a:p>
          <a:p>
            <a:endParaRPr lang="pl-PL" sz="2200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pl-PL" sz="2200" dirty="0" smtClean="0">
                <a:latin typeface="+mj-lt"/>
              </a:rPr>
              <a:t> Spółdzielnia Socjalna „Kamerdyner”</a:t>
            </a:r>
            <a:endParaRPr lang="pl-PL" sz="2200" dirty="0">
              <a:latin typeface="+mj-lt"/>
            </a:endParaRPr>
          </a:p>
        </p:txBody>
      </p:sp>
      <p:pic>
        <p:nvPicPr>
          <p:cNvPr id="12" name="Obraz 11" descr="F:\logo i hejnał\Herby\HERB KROBI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Współpraca KGW z innymi podmiotami działającymi w Gminie Krobia</a:t>
            </a:r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Gmina Krobia        www.krobia.pl     www.biskupizna.pl</a:t>
            </a:r>
            <a:endParaRPr lang="pl-PL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6" y="1219200"/>
            <a:ext cx="7405687" cy="4937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71356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Tabor Wielkopolski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Symbol zastępczy zawartości 6" descr="tabor 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484784"/>
            <a:ext cx="4041775" cy="3034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ymbol zastępczy zawartości 7" descr="tabor 5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708920"/>
            <a:ext cx="4041775" cy="3034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4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5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9" name="Obraz 8" descr="F:\logo i hejnał\Herby\HERB KROBI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222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2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3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75777" name="Picture 1" descr="E:\Stara Krobia\tabor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4664"/>
            <a:ext cx="4415237" cy="331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5778" name="Picture 2" descr="E:\Stara Krobia\nadanie imienia szkole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2636912"/>
            <a:ext cx="4271516" cy="3206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F:\logo i hejnał\Herby\HERB KROBI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Wizyty Gości z Francji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2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3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10242" name="Picture 2" descr="C:\Users\swojtkowiak\Downloads\10616097_777587788971485_7468445130418696656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96752"/>
            <a:ext cx="4031940" cy="2687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Users\swojtkowiak\Downloads\10363699_777585835638347_4493960115206983829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3861048"/>
            <a:ext cx="3923928" cy="2615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C:\Users\swojtkowiak\Downloads\1536549_770142036382727_8199889424835721611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196752"/>
            <a:ext cx="4176464" cy="278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F:\logo i hejnał\Herby\HERB KROBI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860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Targi Turystyczne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2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3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7" name="Symbol zastępczy zawartości 7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432048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ymbol zastępczy zawartości 8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84984"/>
            <a:ext cx="432048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F:\logo i hejnał\Herby\HERB KROBI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859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Targi Turystyczne</a:t>
            </a:r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Gmina Krobia        www.krobia.pl     www.biskupizna.pl</a:t>
            </a:r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6" y="1219200"/>
            <a:ext cx="7405687" cy="4937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77272"/>
            <a:ext cx="50641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03144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 drodze do formalizacji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Kół </a:t>
            </a:r>
            <a:r>
              <a:rPr lang="pl-PL" dirty="0" smtClean="0"/>
              <a:t>Gospodyń Wiejskich</a:t>
            </a:r>
            <a:endParaRPr lang="pl-PL" dirty="0"/>
          </a:p>
        </p:txBody>
      </p:sp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2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3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12290" name="Picture 2" descr="C:\Users\swojtkowiak\Downloads\10703539_778025898927674_1401790633521558687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24744"/>
            <a:ext cx="3960440" cy="2640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C:\Users\swojtkowiak\Downloads\10171042_778028535594077_6457685467050152808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789040"/>
            <a:ext cx="3995936" cy="2663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C:\Users\swojtkowiak\Downloads\10686882_776791475717783_4748548767122945038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2060848"/>
            <a:ext cx="4284476" cy="2856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573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Kuczyna – aktywność grupy nieformalnej a rozwój obszarów wiejskich</a:t>
            </a: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2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3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8" name="Obraz 7" descr="F:\logo i hejnał\Herby\HERB KROBI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736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219200" y="2204864"/>
            <a:ext cx="6858000" cy="3240360"/>
          </a:xfrm>
        </p:spPr>
        <p:txBody>
          <a:bodyPr>
            <a:normAutofit/>
          </a:bodyPr>
          <a:lstStyle/>
          <a:p>
            <a:r>
              <a:rPr lang="pl-PL" dirty="0" smtClean="0"/>
              <a:t> WYBRANE PARTNERSTWA LOKALNE </a:t>
            </a:r>
            <a:br>
              <a:rPr lang="pl-PL" dirty="0" smtClean="0"/>
            </a:br>
            <a:r>
              <a:rPr lang="pl-PL" dirty="0" smtClean="0"/>
              <a:t>A ROZWÓJ OBSZARÓW WIEJSKICH W GMINIE KROBIA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 smtClean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2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3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8" name="Obraz 7" descr="F:\logo i hejnał\Herby\HERB KROBI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83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Zaangażowanie młodych mieszkańców w rozwój wsi Kuczyna </a:t>
            </a:r>
            <a:endParaRPr lang="pl-PL" dirty="0"/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2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3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31745" name="Picture 1" descr="C:\Users\swojtkowiak\Desktop\Kuczyna\świetlica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89040"/>
            <a:ext cx="4220141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6" name="Picture 2" descr="C:\Users\swojtkowiak\Desktop\Kuczyna\zajecia dla dziec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1268760"/>
            <a:ext cx="4631556" cy="2607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7" name="Picture 3" descr="C:\Users\swojtkowiak\Desktop\Kuczyna\zajęcia dla dzieci 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3861048"/>
            <a:ext cx="3528392" cy="23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C:\Users\swojtkowiak\Desktop\Kuczyna\świetlic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1" y="1484784"/>
            <a:ext cx="3708609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F:\logo i hejnał\Herby\HERB KROBI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943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Działania wokół świetlicy włączenie mieszkańców </a:t>
            </a:r>
            <a:endParaRPr lang="pl-PL" dirty="0"/>
          </a:p>
        </p:txBody>
      </p:sp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2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3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30721" name="Picture 1" descr="C:\Users\swojtkowiak\Desktop\Kuczyna\plac zabaw 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340768"/>
            <a:ext cx="357539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2" name="Picture 2" descr="C:\Users\swojtkowiak\Desktop\Kuczyna\przygotowania do otwarcia boisk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268760"/>
            <a:ext cx="3575397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3" name="Picture 3" descr="C:\Users\swojtkowiak\Desktop\Kuczyna\porządkowanie terenu pod boisko sportow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3789040"/>
            <a:ext cx="3744416" cy="2488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5" name="Picture 5" descr="http://www.kuczyna.powiatgostyn.pl/kuczyna/photos/10853/IMG_0299.JP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3789040"/>
            <a:ext cx="3408280" cy="2558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F:\logo i hejnał\Herby\HERB KROBI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27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Otwarcie części sportowej w Kuczynie połączone z organizacją imprezy</a:t>
            </a:r>
            <a:endParaRPr lang="pl-PL" dirty="0"/>
          </a:p>
        </p:txBody>
      </p:sp>
      <p:pic>
        <p:nvPicPr>
          <p:cNvPr id="6" name="Symbol zastępczy zawartości 5" descr="otwarcie boiska sportowego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96752"/>
            <a:ext cx="4041775" cy="2686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58" name="Picture 2" descr="http://www.kuczyna.powiatgostyn.pl/kuczyna/photos/11162/obraz_033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96752"/>
            <a:ext cx="3960440" cy="2632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0" name="Picture 4" descr="http://www.kuczyna.powiatgostyn.pl/kuczyna/photos/11162/obraz_036.j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789040"/>
            <a:ext cx="3792086" cy="2520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4" name="Picture 8" descr="http://www.kuczyna.powiatgostyn.pl/kuczyna/photos/11162/obraz_019.jp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789040"/>
            <a:ext cx="379208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6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7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13" name="Obraz 12" descr="F:\logo i hejnał\Herby\HERB KROBI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Kuczyna </a:t>
            </a:r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Gmina Krobia        www.krobia.pl     www.biskupizna.pl</a:t>
            </a:r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49" y="1219200"/>
            <a:ext cx="7428902" cy="4937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05264"/>
            <a:ext cx="50641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5378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PODSUMOWANIE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 smtClean="0"/>
              <a:t>1)Elementy wspólne</a:t>
            </a:r>
          </a:p>
          <a:p>
            <a:endParaRPr lang="pl-PL" dirty="0" smtClean="0"/>
          </a:p>
          <a:p>
            <a:r>
              <a:rPr lang="pl-PL" dirty="0" smtClean="0"/>
              <a:t>Udział mieszkańców</a:t>
            </a:r>
          </a:p>
          <a:p>
            <a:endParaRPr lang="pl-PL" dirty="0" smtClean="0"/>
          </a:p>
          <a:p>
            <a:r>
              <a:rPr lang="pl-PL" dirty="0" smtClean="0"/>
              <a:t>Fundusz sołecki</a:t>
            </a:r>
          </a:p>
          <a:p>
            <a:endParaRPr lang="pl-PL" dirty="0" smtClean="0"/>
          </a:p>
          <a:p>
            <a:r>
              <a:rPr lang="pl-PL" dirty="0" smtClean="0"/>
              <a:t>Środki zewnętrzne</a:t>
            </a:r>
          </a:p>
          <a:p>
            <a:endParaRPr lang="pl-PL" dirty="0" smtClean="0"/>
          </a:p>
          <a:p>
            <a:r>
              <a:rPr lang="pl-PL" dirty="0" smtClean="0"/>
              <a:t>Wspólny cel</a:t>
            </a:r>
          </a:p>
          <a:p>
            <a:endParaRPr lang="pl-PL" dirty="0" smtClean="0"/>
          </a:p>
          <a:p>
            <a:r>
              <a:rPr lang="pl-PL" dirty="0" smtClean="0"/>
              <a:t>Równość, otwartość i jawność</a:t>
            </a:r>
          </a:p>
          <a:p>
            <a:endParaRPr lang="pl-PL" dirty="0"/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2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3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6" name="Obraz 5" descr="F:\logo i hejnał\Herby\HERB KROBI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525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PODSUMOWANIE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2) Współpraca rozwija</a:t>
            </a:r>
          </a:p>
          <a:p>
            <a:pPr marL="0" indent="0">
              <a:buNone/>
            </a:pPr>
            <a:endParaRPr lang="pl-PL" dirty="0"/>
          </a:p>
          <a:p>
            <a:pPr>
              <a:buFontTx/>
              <a:buChar char="-"/>
            </a:pPr>
            <a:r>
              <a:rPr lang="pl-PL" dirty="0" smtClean="0"/>
              <a:t>nowe inicjatywy</a:t>
            </a:r>
          </a:p>
          <a:p>
            <a:pPr>
              <a:buFontTx/>
              <a:buChar char="-"/>
            </a:pPr>
            <a:endParaRPr lang="pl-PL" dirty="0"/>
          </a:p>
          <a:p>
            <a:pPr>
              <a:buFontTx/>
              <a:buChar char="-"/>
            </a:pPr>
            <a:r>
              <a:rPr lang="pl-PL" dirty="0" smtClean="0"/>
              <a:t>włączenie innych do realizacji przedsięwzięć (poszerzanie się kręgu partnerów)</a:t>
            </a:r>
          </a:p>
          <a:p>
            <a:pPr>
              <a:buFontTx/>
              <a:buChar char="-"/>
            </a:pPr>
            <a:endParaRPr lang="pl-PL" dirty="0"/>
          </a:p>
          <a:p>
            <a:pPr>
              <a:buFontTx/>
              <a:buChar char="-"/>
            </a:pPr>
            <a:r>
              <a:rPr lang="pl-PL" dirty="0" smtClean="0"/>
              <a:t>dążenie do realizacji nowych celów  </a:t>
            </a:r>
            <a:endParaRPr lang="pl-PL" dirty="0"/>
          </a:p>
          <a:p>
            <a:pPr>
              <a:buFontTx/>
              <a:buChar char="-"/>
            </a:pPr>
            <a:endParaRPr lang="pl-PL" dirty="0" smtClean="0"/>
          </a:p>
          <a:p>
            <a:pPr>
              <a:buFontTx/>
              <a:buChar char="-"/>
            </a:pPr>
            <a:endParaRPr lang="pl-PL" dirty="0"/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2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3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6" name="Obraz 5" descr="F:\logo i hejnał\Herby\HERB KROBI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621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PODSUMOWANIE</a:t>
            </a:r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Gmina Krobia        www.krobia.pl     www.biskupizna.pl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 smtClean="0"/>
              <a:t>3) Różne zaangażowanie Urzędu Miejskiego, przy 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ciągłym wspieraniu partnerstwa:</a:t>
            </a:r>
          </a:p>
          <a:p>
            <a:pPr marL="0" indent="0">
              <a:buNone/>
            </a:pPr>
            <a:endParaRPr lang="pl-PL" dirty="0"/>
          </a:p>
          <a:p>
            <a:pPr marL="514350" indent="-514350">
              <a:buAutoNum type="alphaLcParenR"/>
            </a:pPr>
            <a:r>
              <a:rPr lang="pl-PL" dirty="0" smtClean="0"/>
              <a:t>Domachowo – zmniejszenie roli pracowników UM</a:t>
            </a:r>
          </a:p>
          <a:p>
            <a:pPr marL="514350" indent="-514350">
              <a:buAutoNum type="alphaLcParenR"/>
            </a:pPr>
            <a:endParaRPr lang="pl-PL" dirty="0"/>
          </a:p>
          <a:p>
            <a:pPr marL="514350" indent="-514350">
              <a:buAutoNum type="alphaLcParenR"/>
            </a:pPr>
            <a:r>
              <a:rPr lang="pl-PL" dirty="0" smtClean="0"/>
              <a:t>Koła Gospodyń Wiejskich – w zależności od potrzeb jednej i drugiej strony</a:t>
            </a:r>
          </a:p>
          <a:p>
            <a:pPr marL="514350" indent="-514350">
              <a:buAutoNum type="alphaLcParenR"/>
            </a:pPr>
            <a:endParaRPr lang="pl-PL" dirty="0"/>
          </a:p>
          <a:p>
            <a:pPr marL="514350" indent="-514350">
              <a:buAutoNum type="alphaLcParenR"/>
            </a:pPr>
            <a:r>
              <a:rPr lang="pl-PL" dirty="0" smtClean="0"/>
              <a:t>Kuczyna – minimalne wsparcie UM ( w zakresie finansowym czy kadrowym)</a:t>
            </a:r>
          </a:p>
          <a:p>
            <a:pPr marL="0" indent="0">
              <a:buNone/>
            </a:pPr>
            <a:r>
              <a:rPr lang="pl-PL" dirty="0" smtClean="0"/>
              <a:t>  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16961"/>
            <a:ext cx="50641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0866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Partnerstwo lokalne warto inspirować, kreować i wspierać.</a:t>
            </a:r>
            <a:endParaRPr lang="pl-PL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dirty="0" smtClean="0"/>
              <a:t>Dziękuję za uwagę </a:t>
            </a:r>
          </a:p>
          <a:p>
            <a:endParaRPr lang="pl-PL" dirty="0"/>
          </a:p>
          <a:p>
            <a:r>
              <a:rPr lang="pl-PL" dirty="0" smtClean="0"/>
              <a:t>Maja Moskwa-</a:t>
            </a:r>
            <a:r>
              <a:rPr lang="pl-PL" dirty="0" err="1" smtClean="0"/>
              <a:t>Loman</a:t>
            </a:r>
            <a:endParaRPr lang="pl-PL" dirty="0" smtClean="0"/>
          </a:p>
          <a:p>
            <a:r>
              <a:rPr lang="pl-PL" dirty="0" smtClean="0"/>
              <a:t>Urząd Miejski w Krobi</a:t>
            </a:r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Gmina Krobia        www.krobia.pl     www.biskupizna.pl</a:t>
            </a: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21288"/>
            <a:ext cx="50641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635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DOMACHOWO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Symbol zastępczy zawartości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471745489"/>
              </p:ext>
            </p:extLst>
          </p:nvPr>
        </p:nvGraphicFramePr>
        <p:xfrm>
          <a:off x="457200" y="1219200"/>
          <a:ext cx="8229600" cy="4937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7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8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7" name="Obraz 6" descr="F:\logo i hejnał\Herby\HERB KROBI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371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Remont </a:t>
            </a: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Biskupiańskiego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Gościńca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2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3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2050" name="Picture 2" descr="Z:\PODSUMOWANIE 2010-2014\KULTURA, ZDROWIE, GOSPODARKA MIESZKANIOWA\Biskupiański Gościnie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861048"/>
            <a:ext cx="3744416" cy="2508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swojtkowiak\Desktop\Domachowo\52goscinie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268760"/>
            <a:ext cx="4039964" cy="2682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swojtkowiak\Desktop\Domachowo\IMG_02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1268760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F:\logo i hejnał\Herby\HERB KROBI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993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Otwarcie  </a:t>
            </a: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Biskupiańskiego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Gościńca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Symbol zastępczy zawartości 8" descr="gosciniec 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257594"/>
            <a:ext cx="4248472" cy="3189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ymbol zastępczy zawartości 9" descr="DSC_0074_Kopiowanie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355976" y="2996232"/>
            <a:ext cx="4300060" cy="2881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064896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4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5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11" name="Obraz 10" descr="F:\logo i hejnał\Herby\HERB KROBI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362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1115616" y="6356350"/>
            <a:ext cx="7488832" cy="36576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</a:rPr>
              <a:t>Gmina Krobia        </a:t>
            </a:r>
            <a:r>
              <a:rPr lang="pl-PL" sz="2500" dirty="0" err="1" smtClean="0">
                <a:solidFill>
                  <a:srgbClr val="0070C0"/>
                </a:solidFill>
                <a:hlinkClick r:id="rId2"/>
              </a:rPr>
              <a:t>www.krobia.pl</a:t>
            </a:r>
            <a:r>
              <a:rPr lang="pl-PL" sz="2500" dirty="0" smtClean="0">
                <a:solidFill>
                  <a:srgbClr val="0070C0"/>
                </a:solidFill>
              </a:rPr>
              <a:t>     </a:t>
            </a:r>
            <a:r>
              <a:rPr lang="pl-PL" sz="2500" dirty="0" err="1" smtClean="0">
                <a:solidFill>
                  <a:srgbClr val="0070C0"/>
                </a:solidFill>
                <a:hlinkClick r:id="rId3"/>
              </a:rPr>
              <a:t>www.biskupizna.pl</a:t>
            </a:r>
            <a:endParaRPr lang="pl-PL" sz="2500" dirty="0" smtClean="0">
              <a:solidFill>
                <a:srgbClr val="0070C0"/>
              </a:solidFill>
            </a:endParaRPr>
          </a:p>
        </p:txBody>
      </p:sp>
      <p:pic>
        <p:nvPicPr>
          <p:cNvPr id="6" name="Symbol zastępczy zawartości 5" descr="DSC_0078_Kopiowanie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467544" y="260648"/>
            <a:ext cx="4622800" cy="3095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ymbol zastępczy zawartości 6" descr="DSC_0086_Kopiowanie.JPG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4283968" y="3284984"/>
            <a:ext cx="4513262" cy="302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F:\logo i hejnał\Herby\HERB KROBI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6237312"/>
            <a:ext cx="5040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oczątek">
  <a:themeElements>
    <a:clrScheme name="Początek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Początek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oczątek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472</TotalTime>
  <Words>681</Words>
  <Application>Microsoft Office PowerPoint</Application>
  <PresentationFormat>Pokaz na ekranie (4:3)</PresentationFormat>
  <Paragraphs>183</Paragraphs>
  <Slides>57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57</vt:i4>
      </vt:variant>
    </vt:vector>
  </HeadingPairs>
  <TitlesOfParts>
    <vt:vector size="58" baseType="lpstr">
      <vt:lpstr>Początek</vt:lpstr>
      <vt:lpstr>Partnerstwo lokalne  a rozwój obszarów wiejskich</vt:lpstr>
      <vt:lpstr>PARTNERSTWO LOKALNE - definicja</vt:lpstr>
      <vt:lpstr>CECHY PARTNERSTWA LOKALNEGO</vt:lpstr>
      <vt:lpstr>Początki partnerstw </vt:lpstr>
      <vt:lpstr> WYBRANE PARTNERSTWA LOKALNE  A ROZWÓJ OBSZARÓW WIEJSKICH W GMINIE KROBIA</vt:lpstr>
      <vt:lpstr>DOMACHOWO</vt:lpstr>
      <vt:lpstr>Remont Biskupiańskiego Gościńca</vt:lpstr>
      <vt:lpstr>Otwarcie  Biskupiańskiego Gościńca</vt:lpstr>
      <vt:lpstr>Prezentacja programu PowerPoint</vt:lpstr>
      <vt:lpstr>„Nie ma jak Polska”</vt:lpstr>
      <vt:lpstr>„Klimaty  i smaki”</vt:lpstr>
      <vt:lpstr>Zespoły biskupiańskie</vt:lpstr>
      <vt:lpstr> Biskupiańskie tradycje w TV Poznań</vt:lpstr>
      <vt:lpstr>DOMACHOWO WIEŚ z TRADYCJĄ</vt:lpstr>
      <vt:lpstr>Kozi rynek</vt:lpstr>
      <vt:lpstr>Prezentacja programu PowerPoint</vt:lpstr>
      <vt:lpstr>Festiwal Tradycji i Folkloru</vt:lpstr>
      <vt:lpstr>Prezentacja programu PowerPoint</vt:lpstr>
      <vt:lpstr>Prezentacja programu PowerPoint</vt:lpstr>
      <vt:lpstr>Biskupiański Gościniec – laureatem konkursu na najlepszy obiekt turystyki na obszarach wiejskich w województwie Wielkopolskim</vt:lpstr>
      <vt:lpstr>Dalsze plany – wioska tematyczna</vt:lpstr>
      <vt:lpstr>Biskupiański Szlak Kulinarny – partnerstwo kół gospodyń wiejskch, lokalnych przedsiębiorców i przedstawicieli organizacji pozarządowych</vt:lpstr>
      <vt:lpstr>Biskupiański Szlak Kulinarny</vt:lpstr>
      <vt:lpstr>Prezentacja programu PowerPoint</vt:lpstr>
      <vt:lpstr>Prezentacja programu PowerPoint</vt:lpstr>
      <vt:lpstr>Prezentacja programu PowerPoint</vt:lpstr>
      <vt:lpstr>Aktywność Kół Gospodyń Wiejskich w Gminie Krobia</vt:lpstr>
      <vt:lpstr>Prezentacja programu PowerPoint</vt:lpstr>
      <vt:lpstr>Biesiada w Bielewie</vt:lpstr>
      <vt:lpstr>Festiwal Tradycyjnej Kuchni Wielkopolskiej w Lipiej Górze</vt:lpstr>
      <vt:lpstr>Powiatowy Dzień Mleka w Gostyniu</vt:lpstr>
      <vt:lpstr>Rodzinny Piknik Dworcowy</vt:lpstr>
      <vt:lpstr>Turystyczny Piknik Dworcowy</vt:lpstr>
      <vt:lpstr>Modernizacje i doposażenie świetlic  w tym kuchni i elementów dekoracyjnych</vt:lpstr>
      <vt:lpstr>Nowe inicjatywy wśród przedstawicielek KGW – pokaz mody</vt:lpstr>
      <vt:lpstr>Rękodzieło</vt:lpstr>
      <vt:lpstr>Prezentacja programu PowerPoint</vt:lpstr>
      <vt:lpstr>Smażenie powideł – współpraca dwóch KGW Żychlewo i Wymysłowo</vt:lpstr>
      <vt:lpstr>Noc Świętojańska w Potarzycy</vt:lpstr>
      <vt:lpstr>Prezentacja programu PowerPoint</vt:lpstr>
      <vt:lpstr>Lokalni Przedsiębiorcy – partnerami w promocji Biskupizny ze smakiem</vt:lpstr>
      <vt:lpstr>Współpraca KGW z innymi podmiotami działającymi w Gminie Krobia</vt:lpstr>
      <vt:lpstr>Tabor Wielkopolski</vt:lpstr>
      <vt:lpstr>Prezentacja programu PowerPoint</vt:lpstr>
      <vt:lpstr>Wizyty Gości z Francji</vt:lpstr>
      <vt:lpstr>Targi Turystyczne</vt:lpstr>
      <vt:lpstr>Targi Turystyczne</vt:lpstr>
      <vt:lpstr>W drodze do formalizacji  Kół Gospodyń Wiejskich</vt:lpstr>
      <vt:lpstr>Kuczyna – aktywność grupy nieformalnej a rozwój obszarów wiejskich</vt:lpstr>
      <vt:lpstr>Zaangażowanie młodych mieszkańców w rozwój wsi Kuczyna </vt:lpstr>
      <vt:lpstr>Działania wokół świetlicy włączenie mieszkańców </vt:lpstr>
      <vt:lpstr>Otwarcie części sportowej w Kuczynie połączone z organizacją imprezy</vt:lpstr>
      <vt:lpstr>Kuczyna </vt:lpstr>
      <vt:lpstr>PODSUMOWANIE </vt:lpstr>
      <vt:lpstr>PODSUMOWANIE</vt:lpstr>
      <vt:lpstr>PODSUMOWANIE</vt:lpstr>
      <vt:lpstr>Partnerstwo lokalne warto inspirować, kreować i wspierać.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Partnerstwo lokalne  a aktywizacja lokalnej społeczności</dc:title>
  <dc:creator>USER</dc:creator>
  <cp:lastModifiedBy>USER</cp:lastModifiedBy>
  <cp:revision>51</cp:revision>
  <dcterms:created xsi:type="dcterms:W3CDTF">2014-10-26T19:16:12Z</dcterms:created>
  <dcterms:modified xsi:type="dcterms:W3CDTF">2014-10-28T20:06:37Z</dcterms:modified>
</cp:coreProperties>
</file>